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4"/>
  </p:sldMasterIdLst>
  <p:notesMasterIdLst>
    <p:notesMasterId r:id="rId4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90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74" r:id="rId37"/>
    <p:sldId id="293" r:id="rId38"/>
    <p:sldId id="294" r:id="rId39"/>
    <p:sldId id="289" r:id="rId40"/>
    <p:sldId id="291" r:id="rId41"/>
    <p:sldId id="292" r:id="rId42"/>
    <p:sldId id="275" r:id="rId43"/>
  </p:sldIdLst>
  <p:sldSz cx="9144000" cy="6858000" type="screen4x3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주한" initials="배" lastIdx="1" clrIdx="0">
    <p:extLst>
      <p:ext uri="{19B8F6BF-5375-455C-9EA6-DF929625EA0E}">
        <p15:presenceInfo xmlns:p15="http://schemas.microsoft.com/office/powerpoint/2012/main" userId="배주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5646" autoAdjust="0"/>
  </p:normalViewPr>
  <p:slideViewPr>
    <p:cSldViewPr snapToGrid="0" snapToObjects="1">
      <p:cViewPr>
        <p:scale>
          <a:sx n="167" d="100"/>
          <a:sy n="167" d="100"/>
        </p:scale>
        <p:origin x="40" y="-11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E090F-D24E-3248-A130-4C50DF4C6E80}" type="datetimeFigureOut">
              <a:rPr kumimoji="1" lang="ko-Kore-KR" altLang="en-US" smtClean="0"/>
              <a:t>2020. 6. 2.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71EF7-5E01-B948-9DC8-48C6C2C097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569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런드리고의</a:t>
            </a:r>
            <a:r>
              <a:rPr kumimoji="1" lang="ko-KR" altLang="en-US" dirty="0"/>
              <a:t> 기본적인 방법 설명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이 프로젝트의 목표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런드리고의</a:t>
            </a:r>
            <a:r>
              <a:rPr kumimoji="1" lang="ko-KR" altLang="en-US" dirty="0"/>
              <a:t> 데이터베이스 구축을 목표로 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효율적인 빨래 관리를 통한 질 높은 서비스 제공과 고객의 수요에 맞는 빨래 관련 상품을 판매함으로써 </a:t>
            </a:r>
            <a:r>
              <a:rPr kumimoji="1" lang="ko-KR" altLang="en-US" dirty="0" err="1"/>
              <a:t>수익원을</a:t>
            </a:r>
            <a:r>
              <a:rPr kumimoji="1" lang="ko-KR" altLang="en-US" dirty="0"/>
              <a:t> 다양화하고 강화하고자 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런드렛은</a:t>
            </a:r>
            <a:r>
              <a:rPr kumimoji="1" lang="ko-KR" altLang="en-US" dirty="0"/>
              <a:t> 스마트 빨래 수거함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5144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7669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744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10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975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6270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0724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1851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620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304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17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서비스는 고객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세탁전문공장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배달부터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관련 상품판매 업체가 상호작용하며 이루어집니다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1433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9953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53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Entity </a:t>
            </a:r>
            <a:r>
              <a:rPr kumimoji="1" lang="ko-KR" altLang="en-US" dirty="0"/>
              <a:t>간 복합적인 관계를 잘 표현할 수 있는 복합 기능요구사항으로 </a:t>
            </a:r>
            <a:r>
              <a:rPr kumimoji="1" lang="en-US" altLang="en-US" dirty="0"/>
              <a:t>ER Diagram</a:t>
            </a:r>
            <a:r>
              <a:rPr kumimoji="1" lang="ko-KR" altLang="en-US" dirty="0"/>
              <a:t>을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3776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1. </a:t>
            </a:r>
            <a:r>
              <a:rPr kumimoji="1" lang="ko-KR" altLang="en-US" dirty="0"/>
              <a:t>포인트의 적립 및 사용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0065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9245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2210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5414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3970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412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606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997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00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762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8731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121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8593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1602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3846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고객이</a:t>
            </a:r>
            <a:r>
              <a:rPr kumimoji="1" lang="ko-KR" altLang="en-US" dirty="0"/>
              <a:t> 서비스를 신청 후 </a:t>
            </a:r>
            <a:r>
              <a:rPr kumimoji="1" lang="ko-KR" altLang="en-US" dirty="0" err="1"/>
              <a:t>웰컴키트를</a:t>
            </a:r>
            <a:r>
              <a:rPr kumimoji="1" lang="ko-KR" altLang="en-US" dirty="0"/>
              <a:t> 배송 받으면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수거 신청을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수거 신청을 마치면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배달부서에</a:t>
            </a:r>
            <a:r>
              <a:rPr kumimoji="1" lang="ko-KR" altLang="en-US" dirty="0"/>
              <a:t> 수거 신청을 요청하며 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1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고객은</a:t>
            </a:r>
            <a:r>
              <a:rPr kumimoji="1" lang="ko-KR" altLang="en-US" dirty="0"/>
              <a:t> 서비스 가입 시 기본적인 정보를 입력하고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결제를 위한 정보를 등록합니다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 고객은 </a:t>
            </a:r>
            <a:r>
              <a:rPr kumimoji="1" lang="ko-KR" altLang="en-US" dirty="0" err="1"/>
              <a:t>월정액</a:t>
            </a:r>
            <a:r>
              <a:rPr kumimoji="1" lang="ko-KR" altLang="en-US" dirty="0"/>
              <a:t> 서비스와 자유 서비스 중 한 가지를 선택할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배달원은 고객의 </a:t>
            </a:r>
            <a:r>
              <a:rPr kumimoji="1" lang="ko-KR" altLang="en-US" dirty="0" err="1"/>
              <a:t>런드렛을</a:t>
            </a:r>
            <a:r>
              <a:rPr kumimoji="1" lang="ko-KR" altLang="en-US" dirty="0"/>
              <a:t> 세탁 전문 공장으로 배송하고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빨래가 끝난 후 다시 </a:t>
            </a:r>
            <a:r>
              <a:rPr kumimoji="1" lang="ko-KR" altLang="en-US" dirty="0" err="1"/>
              <a:t>런드렛을</a:t>
            </a:r>
            <a:r>
              <a:rPr kumimoji="1" lang="ko-KR" altLang="en-US" dirty="0"/>
              <a:t> 고객의 집으로 운송합니다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1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00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83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68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481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세탁물은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안에 넣어져 배달원에게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관련 상품 판매 업체는 </a:t>
            </a:r>
            <a:r>
              <a:rPr kumimoji="1" lang="ko-KR" altLang="en-US" dirty="0" err="1"/>
              <a:t>런드리고에</a:t>
            </a:r>
            <a:r>
              <a:rPr kumimoji="1" lang="ko-KR" altLang="en-US" dirty="0"/>
              <a:t> 상품을 제안하고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런드리고는</a:t>
            </a:r>
            <a:r>
              <a:rPr kumimoji="1" lang="ko-KR" altLang="en-US" dirty="0"/>
              <a:t> 이 상품을 확인 후 구매합니다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구매한 상품은 고객이 </a:t>
            </a:r>
            <a:r>
              <a:rPr kumimoji="1" lang="ko-KR" altLang="en-US" dirty="0" err="1"/>
              <a:t>런드렛</a:t>
            </a:r>
            <a:r>
              <a:rPr kumimoji="1" lang="ko-KR" altLang="en-US" dirty="0"/>
              <a:t> 수거 요청 시 고객에게 제안되며 고객은 이 상품 구매 여부를 결정할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71EF7-5E01-B948-9DC8-48C6C2C0976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96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C460E-B7FA-E642-A670-611A1EE39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00E-6BE8-2D4B-B1AC-08C282205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5B24E-0EEE-B540-A69D-2BBE7DAB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2EDE-2802-48F1-810C-4547D3110AEB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D1981-B63F-5341-BEB0-D47B898E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2D637-FC4C-624E-BF67-9706B15B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5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9DFC6-7255-244B-BACB-872EBB7B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A68006-65E1-AC41-971B-24C039B1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AB7A1-2996-1E48-B111-B6EFC262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5AEC-77CE-4F5B-83A6-4F90AC53BF86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3E346-375B-5C45-BB8F-2DB1904C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BFD47-70B2-2448-8CA6-030EFE08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E3A451-D091-1E46-A228-D6655CBC8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372CA-1EF4-054A-BD22-8F4E1057A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3E11-D94D-C249-92CF-2CA929D1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6661-4038-447C-BE9A-F6AAE08FAC65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13DD1-FA6D-594E-81E7-CA46937AD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98CE0-0C2D-A74F-946B-58C8A6D1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1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3C954-1F10-BA40-910A-9C73FF9E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321BE-8904-1944-BC40-91CF2783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7D77F3-73CC-7044-A08E-C86A9FF28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B7C6-2200-4965-A52D-CB98D648AC63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6F6AA-5275-8B47-80AF-604C47F7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66EF-02DE-484A-AFF7-EC86E138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CEAFD-069C-4245-9752-0E39BA3F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2DED2-EC6D-0947-8D7E-AFBC51E70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8833B-0578-6646-84F9-5E4C1DEF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25D4-4219-4CC8-8ADA-9080500C8ED4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878BC-0661-6E45-9CBD-28EF25CA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E1BF3-5782-4E48-93FF-7EB9BD73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4F33-8BF8-444B-8B3C-96EB8266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71395-6368-614F-A514-B84250DB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D12759-2CEA-4F45-9627-16E19F760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8BE4F-4D68-F749-B409-ABAB4175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44828-F30E-4C1E-9198-22DB03B31877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33EE9-3CF8-2A44-9144-2D989E3E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6F4F5C-043B-BA4A-8A92-497D726F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BD286-ACEB-4E4F-8ECD-159CA95C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09E89-FAE1-F748-9182-94E9BE436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326E0-BBFF-1A4D-B38A-000243797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DC6512-80E4-DE4B-8D5C-04FDDF0B4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4AB0DC-81B2-E043-ADEA-DCA5A171C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818A43-9351-7D47-BE6A-1BCC2C0F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9D97-BBC6-42E2-9D20-CF3F200BDF92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60E97E-73B7-7743-933E-4A1AB998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EA9B2E-4CA0-0143-8A4E-67AF26CB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D3F60-AE32-9C48-B1BA-E1B107FA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9E57A-493A-BD42-9024-71E48706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4ADF-AFCD-4ADE-A6B5-F4756EB5EDF8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E86E4B-B294-5B40-B546-671372F5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B6EEC2-1A6E-1C4B-A63F-CBF3CA70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508495-218C-2248-80D9-D536B197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CBA7-3C4D-4454-9C0B-CF3FD6EB781E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E50031-D4BD-A641-90EC-19FB9913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EB750-FCD6-284B-B8B9-B64146C9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9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BBC62-6AFA-894E-BC5E-8B231782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59069-49B5-2E40-974D-DDD15C469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7FA8D-B886-664C-A567-9EE60B9C7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05463-F880-8F41-A4D1-EE6BD70B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EE22-9205-4A36-8C0F-07B547C8DD7D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44CFB-9FA5-5C4E-9C76-64AD751F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1CA1-579D-7F4B-92FA-0685E276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3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D82F6-D36A-3542-A440-4D8D9101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B9D73C-76A0-604E-B5FE-4E7301FD3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E520F-C254-874D-B182-A47677A77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98185-A055-B44C-9598-9CB1E74D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1B66-914C-418B-993A-9527811F480D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BF79C-CDE4-3C4B-A60E-8CBD06D1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1ABB8-3B40-224D-81BE-BB47C794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A98305-6CE7-8845-968E-128C1EBF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1DE24F-794F-7A4D-BED3-9223CD0E3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AC08F-C271-854E-A56B-AA9FB21EB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9E153-A8D3-4FDD-9E69-A49943020480}" type="datetime1">
              <a:rPr lang="en-US" altLang="ko-KR" smtClean="0"/>
              <a:t>6/2/20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7796E-FC3E-1143-ACD8-0AA035663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F14E9-D303-5A4D-8C99-E1BD79ACF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066F5B-7E06-2B4B-A051-B415353F8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81000" y="411480"/>
            <a:ext cx="8382000" cy="603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33B1C-05F0-D24F-B0BA-796756DDFF84}"/>
              </a:ext>
            </a:extLst>
          </p:cNvPr>
          <p:cNvSpPr txBox="1"/>
          <p:nvPr/>
        </p:nvSpPr>
        <p:spPr>
          <a:xfrm>
            <a:off x="1750553" y="2114281"/>
            <a:ext cx="5642891" cy="1314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/>
              <a:t>비대면 세탁 시스템</a:t>
            </a:r>
            <a:endParaRPr kumimoji="1" lang="en-US" altLang="ko-KR" sz="2800" b="1" dirty="0"/>
          </a:p>
          <a:p>
            <a:pPr algn="ctr">
              <a:lnSpc>
                <a:spcPct val="150000"/>
              </a:lnSpc>
            </a:pPr>
            <a:r>
              <a:rPr kumimoji="1" lang="en-US" altLang="ko-KR" sz="2800" b="1" dirty="0"/>
              <a:t>‘</a:t>
            </a:r>
            <a:r>
              <a:rPr kumimoji="1" lang="ko-KR" altLang="en-US" sz="2800" b="1" dirty="0" err="1">
                <a:highlight>
                  <a:srgbClr val="FFFF00"/>
                </a:highlight>
              </a:rPr>
              <a:t>런드리고</a:t>
            </a:r>
            <a:r>
              <a:rPr kumimoji="1" lang="en-US" altLang="ko-KR" sz="2800" b="1" dirty="0"/>
              <a:t>’</a:t>
            </a:r>
            <a:r>
              <a:rPr kumimoji="1" lang="ko-KR" altLang="en-US" sz="2800" b="1" dirty="0"/>
              <a:t> 데이터 베이스에 대하여</a:t>
            </a:r>
            <a:endParaRPr kumimoji="1" lang="ko-Kore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AB27C-E807-1748-B28F-DD136919C483}"/>
              </a:ext>
            </a:extLst>
          </p:cNvPr>
          <p:cNvSpPr txBox="1"/>
          <p:nvPr/>
        </p:nvSpPr>
        <p:spPr>
          <a:xfrm>
            <a:off x="3487407" y="3544416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ko-Kore-KR" altLang="en-US" sz="1200" dirty="0"/>
              <a:t>데이터</a:t>
            </a:r>
            <a:r>
              <a:rPr kumimoji="1" lang="ko-KR" altLang="en-US" sz="1200" dirty="0"/>
              <a:t> 베이스 팀 프로젝트 </a:t>
            </a:r>
            <a:r>
              <a:rPr kumimoji="1" lang="en-US" altLang="ko-KR" sz="1200" dirty="0"/>
              <a:t>-</a:t>
            </a:r>
            <a:endParaRPr kumimoji="1" lang="ko-Kore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312B9-084B-CA43-B544-19ECF8C02254}"/>
              </a:ext>
            </a:extLst>
          </p:cNvPr>
          <p:cNvSpPr txBox="1"/>
          <p:nvPr/>
        </p:nvSpPr>
        <p:spPr>
          <a:xfrm>
            <a:off x="3911401" y="498073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1</a:t>
            </a:r>
            <a:r>
              <a:rPr kumimoji="1" lang="ko-KR" altLang="en-US" sz="1200" dirty="0"/>
              <a:t>조</a:t>
            </a:r>
            <a:endParaRPr kumimoji="1" lang="en-US" altLang="ko-KR" sz="1200" dirty="0"/>
          </a:p>
          <a:p>
            <a:pPr algn="ctr"/>
            <a:r>
              <a:rPr kumimoji="1" lang="en-US" altLang="ko-KR" sz="1200" dirty="0"/>
              <a:t>B611087 </a:t>
            </a:r>
            <a:r>
              <a:rPr kumimoji="1" lang="ko-KR" altLang="en-US" sz="1200" dirty="0" err="1"/>
              <a:t>배주한</a:t>
            </a:r>
            <a:endParaRPr kumimoji="1" lang="en-US" altLang="ko-KR" sz="1200" dirty="0"/>
          </a:p>
          <a:p>
            <a:pPr algn="ctr"/>
            <a:r>
              <a:rPr kumimoji="1" lang="en-US" altLang="ko-KR" sz="1200" dirty="0"/>
              <a:t>B693059 </a:t>
            </a:r>
            <a:r>
              <a:rPr kumimoji="1" lang="ko-KR" altLang="en-US" sz="1200" dirty="0"/>
              <a:t>김준석</a:t>
            </a:r>
            <a:endParaRPr kumimoji="1" lang="en-US" altLang="ko-KR" sz="1200" dirty="0"/>
          </a:p>
          <a:p>
            <a:pPr algn="ctr"/>
            <a:r>
              <a:rPr kumimoji="1" lang="en-US" altLang="ko-KR" sz="1200" dirty="0"/>
              <a:t>B711119 </a:t>
            </a:r>
            <a:r>
              <a:rPr kumimoji="1" lang="ko-KR" altLang="en-US" sz="1200" dirty="0" err="1"/>
              <a:t>유혜민</a:t>
            </a:r>
            <a:endParaRPr kumimoji="1" lang="en-US" altLang="ko-KR" sz="1200" dirty="0"/>
          </a:p>
          <a:p>
            <a:pPr algn="ctr"/>
            <a:r>
              <a:rPr kumimoji="1" lang="en-US" altLang="ko-KR" sz="1200" dirty="0"/>
              <a:t>B735049 </a:t>
            </a:r>
            <a:r>
              <a:rPr kumimoji="1" lang="ko-KR" altLang="en-US" sz="1200" dirty="0"/>
              <a:t>김로운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905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79976" y="479029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4402365" y="6067957"/>
            <a:ext cx="3600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9,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세탁물 수거 요청 및 상품 제안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Swim-Lane Chart&gt;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3A90A-061F-0041-AAC5-DF29C102D72A}"/>
              </a:ext>
            </a:extLst>
          </p:cNvPr>
          <p:cNvSpPr txBox="1"/>
          <p:nvPr/>
        </p:nvSpPr>
        <p:spPr>
          <a:xfrm>
            <a:off x="963323" y="1017952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c. </a:t>
            </a:r>
            <a:r>
              <a:rPr kumimoji="1" lang="ko-KR" altLang="en-US" sz="1400" dirty="0"/>
              <a:t>세탁물 수거 요청 및 상품 제안</a:t>
            </a:r>
            <a:endParaRPr kumimoji="1" lang="ko-Kore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5DEC7F-65B3-D540-BC58-82C7C86A7D9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93"/>
          <a:stretch/>
        </p:blipFill>
        <p:spPr bwMode="auto">
          <a:xfrm>
            <a:off x="1706561" y="1480244"/>
            <a:ext cx="5730877" cy="16853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388E37-A8F9-7E4C-8F94-76E9513DB3F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1" y="3320093"/>
            <a:ext cx="6167603" cy="2724154"/>
          </a:xfrm>
          <a:prstGeom prst="rect">
            <a:avLst/>
          </a:prstGeo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D877B1-2F75-461D-BE61-8A724D51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3772625" y="5356494"/>
            <a:ext cx="3740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10,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검수 및 요금 결제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포인트 적립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Swim-Lane Chart&gt;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3A90A-061F-0041-AAC5-DF29C102D72A}"/>
              </a:ext>
            </a:extLst>
          </p:cNvPr>
          <p:cNvSpPr txBox="1"/>
          <p:nvPr/>
        </p:nvSpPr>
        <p:spPr>
          <a:xfrm>
            <a:off x="1008727" y="1454681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d</a:t>
            </a:r>
            <a:r>
              <a:rPr kumimoji="1" lang="en-US" altLang="ko-Kore-KR" sz="1400" dirty="0"/>
              <a:t>. </a:t>
            </a:r>
            <a:r>
              <a:rPr kumimoji="1" lang="ko-KR" altLang="en-US" sz="1400" dirty="0"/>
              <a:t>검수 및 요금 결제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포인트 적립</a:t>
            </a:r>
            <a:endParaRPr kumimoji="1" lang="ko-Kore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191147-B442-164E-B228-1C2F2AEDA37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2"/>
          <a:stretch/>
        </p:blipFill>
        <p:spPr bwMode="auto">
          <a:xfrm>
            <a:off x="1751965" y="1946215"/>
            <a:ext cx="5640070" cy="2387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EC7F37-40C3-4640-8061-80ACA403A1B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 b="49910"/>
          <a:stretch/>
        </p:blipFill>
        <p:spPr bwMode="auto">
          <a:xfrm>
            <a:off x="1751965" y="4506697"/>
            <a:ext cx="5656580" cy="807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C26E6-0FAF-E14F-A1B4-57BAE3D13B85}"/>
              </a:ext>
            </a:extLst>
          </p:cNvPr>
          <p:cNvSpPr txBox="1"/>
          <p:nvPr/>
        </p:nvSpPr>
        <p:spPr>
          <a:xfrm>
            <a:off x="679976" y="479029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B1017A-FE9C-48E6-977D-FADBB86C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5424004" y="5356494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세탁물 배송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Swim-Lane Chart&gt;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3A90A-061F-0041-AAC5-DF29C102D72A}"/>
              </a:ext>
            </a:extLst>
          </p:cNvPr>
          <p:cNvSpPr txBox="1"/>
          <p:nvPr/>
        </p:nvSpPr>
        <p:spPr>
          <a:xfrm>
            <a:off x="1008727" y="1454681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e</a:t>
            </a:r>
            <a:r>
              <a:rPr kumimoji="1" lang="en-US" altLang="ko-Kore-KR" sz="1400" dirty="0"/>
              <a:t>. </a:t>
            </a:r>
            <a:r>
              <a:rPr kumimoji="1" lang="ko-KR" altLang="en-US" sz="1400" dirty="0"/>
              <a:t>세탁물 배송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C26E6-0FAF-E14F-A1B4-57BAE3D13B85}"/>
              </a:ext>
            </a:extLst>
          </p:cNvPr>
          <p:cNvSpPr txBox="1"/>
          <p:nvPr/>
        </p:nvSpPr>
        <p:spPr>
          <a:xfrm>
            <a:off x="679976" y="479029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DF175D-A4AB-5741-BD08-7C9D4B28C1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92" y="1999463"/>
            <a:ext cx="6596016" cy="3357031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62BE03-23A1-4146-8E54-CAB7E404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7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정보요구사항 정의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478818" y="5075309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고객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1F994-2877-5449-BA7F-A6F0FCBBA2EC}"/>
              </a:ext>
            </a:extLst>
          </p:cNvPr>
          <p:cNvSpPr txBox="1"/>
          <p:nvPr/>
        </p:nvSpPr>
        <p:spPr>
          <a:xfrm>
            <a:off x="1008102" y="1924845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a. </a:t>
            </a:r>
            <a:r>
              <a:rPr kumimoji="1" lang="ko-KR" altLang="en-US" sz="1400" dirty="0"/>
              <a:t>고객 관련</a:t>
            </a:r>
            <a:endParaRPr kumimoji="1" lang="ko-Kore-KR" altLang="en-US" sz="1400" dirty="0"/>
          </a:p>
        </p:txBody>
      </p:sp>
      <p:pic>
        <p:nvPicPr>
          <p:cNvPr id="8" name="image20.jpg">
            <a:extLst>
              <a:ext uri="{FF2B5EF4-FFF2-40B4-BE49-F238E27FC236}">
                <a16:creationId xmlns:a16="http://schemas.microsoft.com/office/drawing/2014/main" id="{4CB7F65B-8610-6041-95EC-4ECB967CD37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06844" y="2505581"/>
            <a:ext cx="6530312" cy="2392756"/>
          </a:xfrm>
          <a:prstGeom prst="rect">
            <a:avLst/>
          </a:prstGeom>
          <a:ln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3C49A-D199-4C31-9DC8-AEF62003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정보요구사항 정의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478818" y="5075309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고객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1F994-2877-5449-BA7F-A6F0FCBBA2EC}"/>
              </a:ext>
            </a:extLst>
          </p:cNvPr>
          <p:cNvSpPr txBox="1"/>
          <p:nvPr/>
        </p:nvSpPr>
        <p:spPr>
          <a:xfrm>
            <a:off x="1008102" y="1924845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a. </a:t>
            </a:r>
            <a:r>
              <a:rPr kumimoji="1" lang="ko-KR" altLang="en-US" sz="1400" dirty="0"/>
              <a:t>고객 관련</a:t>
            </a:r>
            <a:endParaRPr kumimoji="1" lang="ko-Kore-KR" altLang="en-US" sz="1400" dirty="0"/>
          </a:p>
        </p:txBody>
      </p:sp>
      <p:pic>
        <p:nvPicPr>
          <p:cNvPr id="8" name="image20.jpg">
            <a:extLst>
              <a:ext uri="{FF2B5EF4-FFF2-40B4-BE49-F238E27FC236}">
                <a16:creationId xmlns:a16="http://schemas.microsoft.com/office/drawing/2014/main" id="{4CB7F65B-8610-6041-95EC-4ECB967CD37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06844" y="2505581"/>
            <a:ext cx="6530312" cy="2392756"/>
          </a:xfrm>
          <a:prstGeom prst="rect">
            <a:avLst/>
          </a:prstGeom>
          <a:ln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3C49A-D199-4C31-9DC8-AEF62003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8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정보요구사항 정의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533409" y="5713976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13,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결제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1F994-2877-5449-BA7F-A6F0FCBBA2EC}"/>
              </a:ext>
            </a:extLst>
          </p:cNvPr>
          <p:cNvSpPr txBox="1"/>
          <p:nvPr/>
        </p:nvSpPr>
        <p:spPr>
          <a:xfrm>
            <a:off x="1008102" y="1924845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r>
              <a:rPr kumimoji="1" lang="en-US" altLang="ko-Kore-KR" sz="1400" dirty="0"/>
              <a:t>. </a:t>
            </a:r>
            <a:r>
              <a:rPr kumimoji="1" lang="ko-KR" altLang="en-US" sz="1400" dirty="0"/>
              <a:t>결제 관련</a:t>
            </a:r>
            <a:endParaRPr kumimoji="1" lang="ko-Kore-KR" altLang="en-US" sz="1400" dirty="0"/>
          </a:p>
        </p:txBody>
      </p:sp>
      <p:pic>
        <p:nvPicPr>
          <p:cNvPr id="9" name="image18.jpg">
            <a:extLst>
              <a:ext uri="{FF2B5EF4-FFF2-40B4-BE49-F238E27FC236}">
                <a16:creationId xmlns:a16="http://schemas.microsoft.com/office/drawing/2014/main" id="{CA73BC86-6BB5-A545-B438-71757365557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58284" y="2165417"/>
            <a:ext cx="6427431" cy="3507617"/>
          </a:xfrm>
          <a:prstGeom prst="rect">
            <a:avLst/>
          </a:prstGeom>
          <a:ln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C086A-5FFD-449D-A41E-6C771B78D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5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정보요구사항 정의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2525240" y="4994049"/>
            <a:ext cx="2499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세탁물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1F994-2877-5449-BA7F-A6F0FCBBA2EC}"/>
              </a:ext>
            </a:extLst>
          </p:cNvPr>
          <p:cNvSpPr txBox="1"/>
          <p:nvPr/>
        </p:nvSpPr>
        <p:spPr>
          <a:xfrm>
            <a:off x="1008102" y="1924845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c. </a:t>
            </a:r>
            <a:r>
              <a:rPr kumimoji="1" lang="ko-KR" altLang="en-US" sz="1400" dirty="0"/>
              <a:t>세탁물 관련</a:t>
            </a:r>
            <a:endParaRPr kumimoji="1" lang="ko-Kore-KR" altLang="en-US" sz="1400" dirty="0"/>
          </a:p>
        </p:txBody>
      </p:sp>
      <p:pic>
        <p:nvPicPr>
          <p:cNvPr id="8" name="image14.jpg" descr="시계이(가) 표시된 사진&#10;&#10;자동 생성된 설명">
            <a:extLst>
              <a:ext uri="{FF2B5EF4-FFF2-40B4-BE49-F238E27FC236}">
                <a16:creationId xmlns:a16="http://schemas.microsoft.com/office/drawing/2014/main" id="{9F758FAB-E23E-2F4C-A105-34037A202AF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08102" y="2232622"/>
            <a:ext cx="4010025" cy="2715260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603AF-BF0D-9440-8763-13844DA0C83F}"/>
              </a:ext>
            </a:extLst>
          </p:cNvPr>
          <p:cNvSpPr txBox="1"/>
          <p:nvPr/>
        </p:nvSpPr>
        <p:spPr>
          <a:xfrm>
            <a:off x="5533409" y="1924844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d. </a:t>
            </a:r>
            <a:r>
              <a:rPr kumimoji="1" lang="ko-KR" altLang="en-US" sz="1400" dirty="0"/>
              <a:t>연관 상품 관련</a:t>
            </a:r>
            <a:endParaRPr kumimoji="1" lang="ko-Kore-KR" altLang="en-US" sz="1400" dirty="0"/>
          </a:p>
        </p:txBody>
      </p:sp>
      <p:pic>
        <p:nvPicPr>
          <p:cNvPr id="12" name="image22.jpg" descr="시계이(가) 표시된 사진&#10;&#10;자동 생성된 설명">
            <a:extLst>
              <a:ext uri="{FF2B5EF4-FFF2-40B4-BE49-F238E27FC236}">
                <a16:creationId xmlns:a16="http://schemas.microsoft.com/office/drawing/2014/main" id="{0DA6A198-E582-DD49-95CC-B805C83FD3B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94194" y="2830560"/>
            <a:ext cx="1449070" cy="1774800"/>
          </a:xfrm>
          <a:prstGeom prst="rect">
            <a:avLst/>
          </a:prstGeom>
          <a:ln/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FC3C65D-C290-E244-8234-CD142ECE6971}"/>
              </a:ext>
            </a:extLst>
          </p:cNvPr>
          <p:cNvCxnSpPr>
            <a:cxnSpLocks/>
          </p:cNvCxnSpPr>
          <p:nvPr/>
        </p:nvCxnSpPr>
        <p:spPr>
          <a:xfrm>
            <a:off x="5259057" y="1571824"/>
            <a:ext cx="0" cy="4292273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8E1D93-5F92-C94D-BC8E-4BB260A293E2}"/>
              </a:ext>
            </a:extLst>
          </p:cNvPr>
          <p:cNvSpPr txBox="1"/>
          <p:nvPr/>
        </p:nvSpPr>
        <p:spPr>
          <a:xfrm>
            <a:off x="5718716" y="4994049"/>
            <a:ext cx="2672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15,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연관 상품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946F5-9856-4A1E-9F4A-779C08D0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정보요구사항 정의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562983" y="3703751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16,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세탁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1F994-2877-5449-BA7F-A6F0FCBBA2EC}"/>
              </a:ext>
            </a:extLst>
          </p:cNvPr>
          <p:cNvSpPr txBox="1"/>
          <p:nvPr/>
        </p:nvSpPr>
        <p:spPr>
          <a:xfrm>
            <a:off x="1008102" y="1788395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e</a:t>
            </a:r>
            <a:r>
              <a:rPr kumimoji="1" lang="en-US" altLang="ko-Kore-KR" sz="1400" dirty="0"/>
              <a:t>. </a:t>
            </a:r>
            <a:r>
              <a:rPr kumimoji="1" lang="ko-KR" altLang="en-US" sz="1400" dirty="0"/>
              <a:t>세탁 관련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603AF-BF0D-9440-8763-13844DA0C83F}"/>
              </a:ext>
            </a:extLst>
          </p:cNvPr>
          <p:cNvSpPr txBox="1"/>
          <p:nvPr/>
        </p:nvSpPr>
        <p:spPr>
          <a:xfrm>
            <a:off x="1008102" y="4156677"/>
            <a:ext cx="107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f</a:t>
            </a:r>
            <a:r>
              <a:rPr kumimoji="1" lang="en-US" altLang="ko-Kore-KR" sz="1400" dirty="0"/>
              <a:t>. </a:t>
            </a:r>
            <a:r>
              <a:rPr kumimoji="1" lang="ko-KR" altLang="en-US" sz="1400" dirty="0"/>
              <a:t>배달 관련</a:t>
            </a:r>
            <a:endParaRPr kumimoji="1" lang="ko-Kore-KR" altLang="en-US" sz="1400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FC3C65D-C290-E244-8234-CD142ECE6971}"/>
              </a:ext>
            </a:extLst>
          </p:cNvPr>
          <p:cNvCxnSpPr>
            <a:cxnSpLocks/>
          </p:cNvCxnSpPr>
          <p:nvPr/>
        </p:nvCxnSpPr>
        <p:spPr>
          <a:xfrm flipH="1">
            <a:off x="1069196" y="4048971"/>
            <a:ext cx="6833774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8E1D93-5F92-C94D-BC8E-4BB260A293E2}"/>
              </a:ext>
            </a:extLst>
          </p:cNvPr>
          <p:cNvSpPr txBox="1"/>
          <p:nvPr/>
        </p:nvSpPr>
        <p:spPr>
          <a:xfrm>
            <a:off x="5562983" y="6271947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17,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배달 관련 정보 요구사항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image5.jpg">
            <a:extLst>
              <a:ext uri="{FF2B5EF4-FFF2-40B4-BE49-F238E27FC236}">
                <a16:creationId xmlns:a16="http://schemas.microsoft.com/office/drawing/2014/main" id="{007821E2-238E-B744-B318-4879E4BB5C9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54678" y="2107587"/>
            <a:ext cx="6634644" cy="1629790"/>
          </a:xfrm>
          <a:prstGeom prst="rect">
            <a:avLst/>
          </a:prstGeom>
          <a:ln/>
        </p:spPr>
      </p:pic>
      <p:pic>
        <p:nvPicPr>
          <p:cNvPr id="16" name="image1.jpg">
            <a:extLst>
              <a:ext uri="{FF2B5EF4-FFF2-40B4-BE49-F238E27FC236}">
                <a16:creationId xmlns:a16="http://schemas.microsoft.com/office/drawing/2014/main" id="{7F30836C-FC45-E44B-BAFE-9D8DE773647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291604" y="4404967"/>
            <a:ext cx="4658995" cy="1922723"/>
          </a:xfrm>
          <a:prstGeom prst="rect">
            <a:avLst/>
          </a:prstGeom>
          <a:ln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B062A8-83B2-40D5-9B7A-51840A99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기능요구사항 정의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E1D93-5F92-C94D-BC8E-4BB260A293E2}"/>
              </a:ext>
            </a:extLst>
          </p:cNvPr>
          <p:cNvSpPr txBox="1"/>
          <p:nvPr/>
        </p:nvSpPr>
        <p:spPr>
          <a:xfrm>
            <a:off x="5574653" y="6088650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18,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복합 정보 관리 기능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image2.png">
            <a:extLst>
              <a:ext uri="{FF2B5EF4-FFF2-40B4-BE49-F238E27FC236}">
                <a16:creationId xmlns:a16="http://schemas.microsoft.com/office/drawing/2014/main" id="{142D2BAC-F643-DB41-8B3F-4AE32F0975E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93138" y="2312743"/>
            <a:ext cx="6157724" cy="3559336"/>
          </a:xfrm>
          <a:prstGeom prst="rect">
            <a:avLst/>
          </a:prstGeom>
          <a:ln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283840-A7EF-994C-BF14-E02C2B262E82}"/>
              </a:ext>
            </a:extLst>
          </p:cNvPr>
          <p:cNvSpPr txBox="1"/>
          <p:nvPr/>
        </p:nvSpPr>
        <p:spPr>
          <a:xfrm>
            <a:off x="1008102" y="1788395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a. </a:t>
            </a:r>
            <a:r>
              <a:rPr kumimoji="1" lang="ko-KR" altLang="en-US" sz="1400" dirty="0"/>
              <a:t>복합 정보 관리 기능</a:t>
            </a:r>
            <a:endParaRPr kumimoji="1" lang="ko-Kore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608E4-80DD-4139-83E9-91AEDFDE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350024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407826" y="120249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en-US" altLang="ko-KR" dirty="0"/>
              <a:t>Business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Rules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7D7B1-13CC-1E4C-80B1-60535ADFA34A}"/>
              </a:ext>
            </a:extLst>
          </p:cNvPr>
          <p:cNvSpPr txBox="1"/>
          <p:nvPr/>
        </p:nvSpPr>
        <p:spPr>
          <a:xfrm>
            <a:off x="407826" y="1788395"/>
            <a:ext cx="8427830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/>
              <a:t>a. </a:t>
            </a:r>
            <a:r>
              <a:rPr lang="ko-KR" altLang="ko-Kore-KR" dirty="0"/>
              <a:t>고객 관련</a:t>
            </a:r>
            <a:r>
              <a:rPr lang="en-US" altLang="ko-Kore-KR" dirty="0"/>
              <a:t> Rule</a:t>
            </a:r>
          </a:p>
          <a:p>
            <a:pPr latinLnBrk="1"/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비회원은 본 서비스를 이용할 수 없다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주문 시 전화번호와 주소 입력은 필수이다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모든 고객은 등급이</a:t>
            </a:r>
            <a:r>
              <a:rPr lang="en-US" altLang="ko-Kore-KR" sz="1350" dirty="0"/>
              <a:t> ‘</a:t>
            </a:r>
            <a:r>
              <a:rPr lang="ko-KR" altLang="ko-Kore-KR" sz="1350" dirty="0"/>
              <a:t>일반</a:t>
            </a:r>
            <a:r>
              <a:rPr lang="en-US" altLang="ko-Kore-KR" sz="1350" dirty="0"/>
              <a:t>’</a:t>
            </a:r>
            <a:r>
              <a:rPr lang="ko-KR" altLang="ko-Kore-KR" sz="1350" dirty="0"/>
              <a:t>이라는 등급이 부여되며</a:t>
            </a:r>
            <a:r>
              <a:rPr lang="en-US" altLang="ko-Kore-KR" sz="1350" dirty="0"/>
              <a:t>, </a:t>
            </a:r>
            <a:r>
              <a:rPr lang="ko-KR" altLang="ko-Kore-KR" sz="1350" dirty="0"/>
              <a:t>그 중</a:t>
            </a:r>
            <a:r>
              <a:rPr lang="en-US" altLang="ko-Kore-KR" sz="1350" dirty="0"/>
              <a:t> 3</a:t>
            </a:r>
            <a:r>
              <a:rPr lang="ko-KR" altLang="ko-Kore-KR" sz="1350" dirty="0"/>
              <a:t>개월 이상 정액제 요금제 유지 시</a:t>
            </a:r>
            <a:r>
              <a:rPr lang="en-US" altLang="ko-Kore-KR" sz="1350" dirty="0"/>
              <a:t> ‘VIP’ </a:t>
            </a:r>
            <a:r>
              <a:rPr lang="ko-KR" altLang="ko-Kore-KR" sz="1350" dirty="0"/>
              <a:t>등급이 된다</a:t>
            </a:r>
            <a:r>
              <a:rPr lang="en-US" altLang="ko-Kore-KR" sz="1350" dirty="0"/>
              <a:t>. 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고객은 주소</a:t>
            </a:r>
            <a:r>
              <a:rPr lang="en-US" altLang="ko-Kore-KR" sz="1350" dirty="0"/>
              <a:t>, </a:t>
            </a:r>
            <a:r>
              <a:rPr lang="ko-KR" altLang="ko-Kore-KR" sz="1350" dirty="0"/>
              <a:t>전화번호</a:t>
            </a:r>
            <a:r>
              <a:rPr lang="en-US" altLang="ko-Kore-KR" sz="1350" dirty="0"/>
              <a:t>, </a:t>
            </a:r>
            <a:r>
              <a:rPr lang="ko-KR" altLang="ko-Kore-KR" sz="1350" dirty="0"/>
              <a:t>이메일을 마음대로 등록 및 수정할 수 있다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고객은 </a:t>
            </a:r>
            <a:r>
              <a:rPr lang="ko-KR" altLang="ko-Kore-KR" sz="1350" dirty="0" err="1"/>
              <a:t>웰컴키트</a:t>
            </a:r>
            <a:r>
              <a:rPr lang="en-US" altLang="ko-Kore-KR" sz="1350" dirty="0"/>
              <a:t>(</a:t>
            </a:r>
            <a:r>
              <a:rPr lang="ko-KR" altLang="ko-Kore-KR" sz="1350" dirty="0" err="1"/>
              <a:t>런드렛</a:t>
            </a:r>
            <a:r>
              <a:rPr lang="en-US" altLang="ko-Kore-KR" sz="1350" dirty="0"/>
              <a:t>)</a:t>
            </a:r>
            <a:r>
              <a:rPr lang="ko-KR" altLang="ko-Kore-KR" sz="1350" dirty="0" err="1"/>
              <a:t>를</a:t>
            </a:r>
            <a:r>
              <a:rPr lang="ko-KR" altLang="ko-Kore-KR" sz="1350" dirty="0"/>
              <a:t> 배송 받은 후 서비스를 이용할 수 있다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탈퇴한 회원의 아이디</a:t>
            </a:r>
            <a:r>
              <a:rPr lang="en-US" altLang="ko-Kore-KR" sz="1350" dirty="0"/>
              <a:t>(</a:t>
            </a:r>
            <a:r>
              <a:rPr lang="ko-KR" altLang="ko-Kore-KR" sz="1350" dirty="0"/>
              <a:t>이메일 주소</a:t>
            </a:r>
            <a:r>
              <a:rPr lang="en-US" altLang="ko-Kore-KR" sz="1350" dirty="0"/>
              <a:t>)</a:t>
            </a:r>
            <a:r>
              <a:rPr lang="ko-KR" altLang="ko-Kore-KR" sz="1350" dirty="0"/>
              <a:t>와 휴대폰 번호는 일정 기간 재 가입이 불가능하다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2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비밀번호 분실 시 휴대폰 본인 인증 후 재설정하여야 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40F146D-2094-934E-ABDD-55DEFAAD44C2}"/>
              </a:ext>
            </a:extLst>
          </p:cNvPr>
          <p:cNvCxnSpPr>
            <a:cxnSpLocks/>
          </p:cNvCxnSpPr>
          <p:nvPr/>
        </p:nvCxnSpPr>
        <p:spPr>
          <a:xfrm flipH="1">
            <a:off x="407826" y="4187195"/>
            <a:ext cx="8236444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E6E71-AD02-B049-BF13-A447011C3828}"/>
              </a:ext>
            </a:extLst>
          </p:cNvPr>
          <p:cNvSpPr/>
          <p:nvPr/>
        </p:nvSpPr>
        <p:spPr>
          <a:xfrm>
            <a:off x="407825" y="4387568"/>
            <a:ext cx="8236443" cy="1611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30000"/>
              </a:lnSpc>
              <a:spcAft>
                <a:spcPts val="800"/>
              </a:spcAft>
            </a:pPr>
            <a:r>
              <a:rPr lang="en-US" altLang="ko-KR" dirty="0">
                <a:cs typeface="맑은 고딕" panose="020B0503020000020004" pitchFamily="34" charset="-127"/>
              </a:rPr>
              <a:t>b. </a:t>
            </a:r>
            <a:r>
              <a:rPr lang="ko-KR" altLang="ko-Kore-KR" dirty="0">
                <a:cs typeface="맑은 고딕" panose="020B0503020000020004" pitchFamily="34" charset="-127"/>
              </a:rPr>
              <a:t>등급 관련</a:t>
            </a:r>
            <a:r>
              <a:rPr lang="en-US" altLang="ko-Kore-KR" dirty="0">
                <a:ea typeface="맑은 고딕" panose="020B0503020000020004" pitchFamily="34" charset="-127"/>
                <a:cs typeface="맑은 고딕" panose="020B0503020000020004" pitchFamily="34" charset="-127"/>
              </a:rPr>
              <a:t> Rule</a:t>
            </a:r>
            <a:endParaRPr lang="ko-Kore-KR" altLang="ko-Kore-KR" sz="1350" dirty="0"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lvl="0" latinLnBrk="1">
              <a:lnSpc>
                <a:spcPct val="130000"/>
              </a:lnSpc>
            </a:pPr>
            <a:r>
              <a:rPr lang="en-US" altLang="ko-KR" sz="1350" dirty="0">
                <a:cs typeface="맑은 고딕" panose="020B0503020000020004" pitchFamily="34" charset="-127"/>
              </a:rPr>
              <a:t>- </a:t>
            </a:r>
            <a:r>
              <a:rPr lang="ko-KR" altLang="ko-Kore-KR" sz="1350" dirty="0" err="1">
                <a:cs typeface="맑은 고딕" panose="020B0503020000020004" pitchFamily="34" charset="-127"/>
              </a:rPr>
              <a:t>일반등급</a:t>
            </a:r>
            <a:r>
              <a:rPr lang="ko-KR" altLang="ko-Kore-KR" sz="1350" dirty="0">
                <a:cs typeface="맑은 고딕" panose="020B0503020000020004" pitchFamily="34" charset="-127"/>
              </a:rPr>
              <a:t> 고객은 매월 초 전달 이용 실적의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 3% </a:t>
            </a:r>
            <a:r>
              <a:rPr lang="ko-KR" altLang="ko-Kore-KR" sz="1350" dirty="0">
                <a:cs typeface="맑은 고딕" panose="020B0503020000020004" pitchFamily="34" charset="-127"/>
              </a:rPr>
              <a:t>할인쿠폰을 받으며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, VIP</a:t>
            </a:r>
            <a:r>
              <a:rPr lang="ko-KR" altLang="ko-Kore-KR" sz="1350" dirty="0">
                <a:cs typeface="맑은 고딕" panose="020B0503020000020004" pitchFamily="34" charset="-127"/>
              </a:rPr>
              <a:t>는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 7% </a:t>
            </a:r>
            <a:r>
              <a:rPr lang="ko-KR" altLang="ko-Kore-KR" sz="1350" dirty="0">
                <a:cs typeface="맑은 고딕" panose="020B0503020000020004" pitchFamily="34" charset="-127"/>
              </a:rPr>
              <a:t>할인 쿠폰을 받는다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350" dirty="0"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lvl="0" latinLnBrk="1">
              <a:lnSpc>
                <a:spcPct val="130000"/>
              </a:lnSpc>
            </a:pPr>
            <a:r>
              <a:rPr lang="en-US" altLang="ko-KR" sz="1350" dirty="0">
                <a:cs typeface="맑은 고딕" panose="020B0503020000020004" pitchFamily="34" charset="-127"/>
              </a:rPr>
              <a:t>- </a:t>
            </a:r>
            <a:r>
              <a:rPr lang="ko-KR" altLang="ko-Kore-KR" sz="1350" dirty="0">
                <a:cs typeface="맑은 고딕" panose="020B0503020000020004" pitchFamily="34" charset="-127"/>
              </a:rPr>
              <a:t>새로운 등급은 매월 </a:t>
            </a:r>
            <a:r>
              <a:rPr lang="ko-KR" altLang="ko-Kore-KR" sz="1350" dirty="0" err="1">
                <a:cs typeface="맑은 고딕" panose="020B0503020000020004" pitchFamily="34" charset="-127"/>
              </a:rPr>
              <a:t>첫째주</a:t>
            </a:r>
            <a:r>
              <a:rPr lang="ko-KR" altLang="ko-Kore-KR" sz="1350" dirty="0">
                <a:cs typeface="맑은 고딕" panose="020B0503020000020004" pitchFamily="34" charset="-127"/>
              </a:rPr>
              <a:t> </a:t>
            </a:r>
            <a:r>
              <a:rPr lang="ko-KR" altLang="ko-Kore-KR" sz="1350" dirty="0" err="1">
                <a:cs typeface="맑은 고딕" panose="020B0503020000020004" pitchFamily="34" charset="-127"/>
              </a:rPr>
              <a:t>목요일날</a:t>
            </a:r>
            <a:r>
              <a:rPr lang="ko-KR" altLang="ko-Kore-KR" sz="1350" dirty="0">
                <a:cs typeface="맑은 고딕" panose="020B0503020000020004" pitchFamily="34" charset="-127"/>
              </a:rPr>
              <a:t> 반영된다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350" dirty="0"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lvl="0" latinLnBrk="1">
              <a:lnSpc>
                <a:spcPct val="130000"/>
              </a:lnSpc>
            </a:pP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- VIP</a:t>
            </a:r>
            <a:r>
              <a:rPr lang="ko-KR" altLang="ko-Kore-KR" sz="1350" dirty="0">
                <a:cs typeface="맑은 고딕" panose="020B0503020000020004" pitchFamily="34" charset="-127"/>
              </a:rPr>
              <a:t>중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 2</a:t>
            </a:r>
            <a:r>
              <a:rPr lang="ko-KR" altLang="ko-Kore-KR" sz="1350" dirty="0" err="1">
                <a:cs typeface="맑은 고딕" panose="020B0503020000020004" pitchFamily="34" charset="-127"/>
              </a:rPr>
              <a:t>개월이상</a:t>
            </a:r>
            <a:r>
              <a:rPr lang="ko-KR" altLang="ko-Kore-KR" sz="1350" dirty="0">
                <a:cs typeface="맑은 고딕" panose="020B0503020000020004" pitchFamily="34" charset="-127"/>
              </a:rPr>
              <a:t> 서비스 미 이용 시 일반으로 등급이 내려간다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350" dirty="0"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lvl="0" latinLnBrk="1">
              <a:lnSpc>
                <a:spcPct val="130000"/>
              </a:lnSpc>
              <a:spcAft>
                <a:spcPts val="800"/>
              </a:spcAft>
            </a:pP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- VIP </a:t>
            </a:r>
            <a:r>
              <a:rPr lang="ko-KR" altLang="ko-Kore-KR" sz="1350" dirty="0">
                <a:cs typeface="맑은 고딕" panose="020B0503020000020004" pitchFamily="34" charset="-127"/>
              </a:rPr>
              <a:t>고객 중 정액제 서비스 유예 시 유예기간동안 등급을 유지한다</a:t>
            </a:r>
            <a:r>
              <a:rPr lang="en-US" altLang="ko-Kore-KR" sz="1350" dirty="0"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350" u="none" strike="noStrike" dirty="0">
              <a:effectLst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A1298B-B8FF-474D-BD96-59832A53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E67D27-BDF0-894A-85AE-6C64AACD669E}"/>
              </a:ext>
            </a:extLst>
          </p:cNvPr>
          <p:cNvSpPr txBox="1"/>
          <p:nvPr/>
        </p:nvSpPr>
        <p:spPr>
          <a:xfrm>
            <a:off x="658368" y="524256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00</a:t>
            </a:r>
            <a:r>
              <a:rPr kumimoji="1" lang="ko-KR" altLang="en-US" sz="2400" dirty="0"/>
              <a:t> 목차</a:t>
            </a:r>
            <a:endParaRPr kumimoji="1"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4D62E-3683-BB44-80D4-C0DE0B7027AC}"/>
              </a:ext>
            </a:extLst>
          </p:cNvPr>
          <p:cNvSpPr txBox="1"/>
          <p:nvPr/>
        </p:nvSpPr>
        <p:spPr>
          <a:xfrm>
            <a:off x="731836" y="1533976"/>
            <a:ext cx="29241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</a:t>
            </a:r>
            <a:r>
              <a:rPr kumimoji="1" lang="ko-KR" altLang="en-US" dirty="0"/>
              <a:t>   </a:t>
            </a:r>
            <a:r>
              <a:rPr kumimoji="1" lang="ko-KR" altLang="en-US" sz="2000" dirty="0"/>
              <a:t>서론</a:t>
            </a:r>
            <a:endParaRPr kumimoji="1" lang="en-US" altLang="ko-KR" sz="2000" dirty="0"/>
          </a:p>
          <a:p>
            <a:pPr marL="342900" indent="-342900">
              <a:buAutoNum type="arabicParenR"/>
            </a:pPr>
            <a:endParaRPr kumimoji="1" lang="en-US" altLang="ko-Kore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  </a:t>
            </a:r>
            <a:r>
              <a:rPr kumimoji="1" lang="en-US" altLang="ko-Kore-KR" sz="2000" dirty="0"/>
              <a:t>Problem Definition</a:t>
            </a:r>
          </a:p>
          <a:p>
            <a:pPr marL="342900" indent="-342900">
              <a:buAutoNum type="arabicParenR"/>
            </a:pPr>
            <a:endParaRPr kumimoji="1" lang="en-US" altLang="ko-Kore-KR" sz="600" dirty="0"/>
          </a:p>
          <a:p>
            <a:r>
              <a:rPr kumimoji="1" lang="en-US" altLang="ko-Kore-KR" sz="1400" dirty="0"/>
              <a:t>    </a:t>
            </a:r>
            <a:r>
              <a:rPr kumimoji="1" lang="ko-KR" altLang="en-US" sz="1400" dirty="0"/>
              <a:t>   </a:t>
            </a:r>
            <a:r>
              <a:rPr kumimoji="1" lang="en-US" altLang="ko-Kore-KR" sz="1400" dirty="0"/>
              <a:t>   - </a:t>
            </a:r>
            <a:r>
              <a:rPr kumimoji="1" lang="ko-KR" altLang="en-US" sz="1400" dirty="0"/>
              <a:t>프로젝트 정의</a:t>
            </a:r>
            <a:r>
              <a:rPr kumimoji="1" lang="en-US" altLang="ko-Kore-KR" sz="1400" dirty="0"/>
              <a:t> </a:t>
            </a:r>
          </a:p>
          <a:p>
            <a:r>
              <a:rPr kumimoji="1" lang="ko-KR" altLang="en-US" sz="1400" dirty="0"/>
              <a:t>   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시스템 분석</a:t>
            </a:r>
            <a:endParaRPr kumimoji="1" lang="en-US" altLang="ko-KR" sz="1400" dirty="0"/>
          </a:p>
          <a:p>
            <a:endParaRPr kumimoji="1" lang="en-US" altLang="ko-Kore-KR" sz="1400" dirty="0"/>
          </a:p>
          <a:p>
            <a:r>
              <a:rPr kumimoji="1" lang="en-US" altLang="ko-KR" sz="2000" dirty="0"/>
              <a:t>3)</a:t>
            </a:r>
            <a:r>
              <a:rPr kumimoji="1" lang="ko-KR" altLang="en-US" sz="2000" dirty="0"/>
              <a:t>  </a:t>
            </a:r>
            <a:r>
              <a:rPr kumimoji="1" lang="en-US" altLang="ko-Kore-KR" sz="2000" dirty="0"/>
              <a:t>Requirement Analysis</a:t>
            </a:r>
          </a:p>
          <a:p>
            <a:pPr marL="342900" indent="-342900">
              <a:buAutoNum type="arabicParenR" startAt="3"/>
            </a:pPr>
            <a:endParaRPr kumimoji="1" lang="en-US" altLang="ko-Kore-KR" sz="600" dirty="0"/>
          </a:p>
          <a:p>
            <a:r>
              <a:rPr kumimoji="1" lang="ko-KR" altLang="en-US" dirty="0"/>
              <a:t>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업무 조사 및 프로세스 모델링</a:t>
            </a:r>
            <a:endParaRPr kumimoji="1" lang="en-US" altLang="ko-KR" sz="1400" dirty="0"/>
          </a:p>
          <a:p>
            <a:r>
              <a:rPr kumimoji="1" lang="ko-KR" altLang="en-US" sz="1400" dirty="0"/>
              <a:t>  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정보 요구 사항 정의</a:t>
            </a:r>
            <a:endParaRPr kumimoji="1" lang="en-US" altLang="ko-KR" sz="1400" dirty="0"/>
          </a:p>
          <a:p>
            <a:r>
              <a:rPr kumimoji="1" lang="ko-KR" altLang="en-US" sz="1400" dirty="0"/>
              <a:t>  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기능 요구 사항 정의</a:t>
            </a:r>
            <a:endParaRPr kumimoji="1" lang="en-US" altLang="ko-KR" sz="1400" dirty="0"/>
          </a:p>
          <a:p>
            <a:r>
              <a:rPr kumimoji="1" lang="ko-KR" altLang="en-US" sz="1400" dirty="0"/>
              <a:t>         </a:t>
            </a:r>
            <a:r>
              <a:rPr kumimoji="1" lang="en-US" altLang="ko-KR" sz="1400" dirty="0"/>
              <a:t>- Business Rules </a:t>
            </a:r>
            <a:r>
              <a:rPr kumimoji="1" lang="ko-KR" altLang="en-US" sz="1400" dirty="0"/>
              <a:t>정의</a:t>
            </a:r>
            <a:endParaRPr kumimoji="1" lang="en-US" altLang="ko-KR" sz="1400" dirty="0"/>
          </a:p>
          <a:p>
            <a:endParaRPr kumimoji="1" lang="en-US" altLang="ko-Kore-KR" sz="1400" dirty="0"/>
          </a:p>
          <a:p>
            <a:r>
              <a:rPr kumimoji="1" lang="en-US" altLang="ko-KR" sz="2000" dirty="0"/>
              <a:t>4)</a:t>
            </a:r>
            <a:r>
              <a:rPr kumimoji="1" lang="ko-KR" altLang="en-US" sz="2000" dirty="0"/>
              <a:t>  </a:t>
            </a:r>
            <a:r>
              <a:rPr kumimoji="1" lang="en-US" altLang="ko-Kore-KR" sz="2000" dirty="0"/>
              <a:t>DB System Design</a:t>
            </a:r>
          </a:p>
          <a:p>
            <a:pPr marL="342900" indent="-342900">
              <a:buAutoNum type="arabicParenR" startAt="4"/>
            </a:pPr>
            <a:endParaRPr kumimoji="1" lang="en-US" altLang="ko-Kore-KR" sz="600" dirty="0"/>
          </a:p>
          <a:p>
            <a:r>
              <a:rPr kumimoji="1" lang="en-US" altLang="ko-Kore-KR" sz="1400" dirty="0"/>
              <a:t>       </a:t>
            </a:r>
            <a:r>
              <a:rPr kumimoji="1" lang="ko-KR" altLang="en-US" sz="1400" dirty="0"/>
              <a:t> </a:t>
            </a:r>
            <a:r>
              <a:rPr kumimoji="1" lang="en-US" altLang="ko-Kore-KR" sz="1400" dirty="0"/>
              <a:t>- </a:t>
            </a:r>
            <a:r>
              <a:rPr kumimoji="1" lang="ko-KR" altLang="en-US" sz="1400" dirty="0"/>
              <a:t>논리적 데이터 모델 설계</a:t>
            </a:r>
            <a:r>
              <a:rPr kumimoji="1" lang="en-US" altLang="ko-KR" sz="1400" dirty="0"/>
              <a:t>(ERD)</a:t>
            </a:r>
          </a:p>
          <a:p>
            <a:r>
              <a:rPr kumimoji="1" lang="en-US" altLang="ko-Kore-KR" sz="1400" dirty="0"/>
              <a:t>       </a:t>
            </a:r>
            <a:r>
              <a:rPr kumimoji="1" lang="ko-KR" altLang="en-US" sz="1400" dirty="0"/>
              <a:t> </a:t>
            </a:r>
            <a:r>
              <a:rPr kumimoji="1" lang="en-US" altLang="ko-Kore-KR" sz="1400" dirty="0"/>
              <a:t>- </a:t>
            </a:r>
            <a:r>
              <a:rPr kumimoji="1" lang="ko-KR" altLang="en-US" sz="1400" dirty="0"/>
              <a:t>데이터 사전 정의</a:t>
            </a:r>
            <a:endParaRPr kumimoji="1" lang="en-US" altLang="ko-KR" sz="1400" dirty="0"/>
          </a:p>
          <a:p>
            <a:r>
              <a:rPr kumimoji="1" lang="ko-KR" altLang="en-US" sz="1400" dirty="0"/>
              <a:t> 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스키마 작성</a:t>
            </a:r>
            <a:endParaRPr kumimoji="1" lang="en-US" altLang="ko-KR" sz="1400" dirty="0"/>
          </a:p>
          <a:p>
            <a:r>
              <a:rPr kumimoji="1" lang="ko-KR" altLang="en-US" sz="1400" dirty="0"/>
              <a:t>  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Table </a:t>
            </a:r>
            <a:r>
              <a:rPr kumimoji="1" lang="ko-KR" altLang="en-US" sz="1400" dirty="0"/>
              <a:t>정의</a:t>
            </a:r>
            <a:endParaRPr kumimoji="1" lang="en-US" altLang="ko-Kore-KR" sz="1400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C5AF159-DC59-E144-8CF7-65CB6A4AAEB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765663" y="1672476"/>
            <a:ext cx="2142687" cy="200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AF18B6-30BA-B940-A3F4-1EF5A82178B6}"/>
              </a:ext>
            </a:extLst>
          </p:cNvPr>
          <p:cNvSpPr txBox="1"/>
          <p:nvPr/>
        </p:nvSpPr>
        <p:spPr>
          <a:xfrm>
            <a:off x="3908350" y="1533976"/>
            <a:ext cx="59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C2F7512-524C-EA46-A40E-B520891C980C}"/>
              </a:ext>
            </a:extLst>
          </p:cNvPr>
          <p:cNvCxnSpPr>
            <a:cxnSpLocks/>
          </p:cNvCxnSpPr>
          <p:nvPr/>
        </p:nvCxnSpPr>
        <p:spPr>
          <a:xfrm>
            <a:off x="2472656" y="2644306"/>
            <a:ext cx="14434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954418-DB8F-D141-B824-A00AEF59F279}"/>
              </a:ext>
            </a:extLst>
          </p:cNvPr>
          <p:cNvSpPr txBox="1"/>
          <p:nvPr/>
        </p:nvSpPr>
        <p:spPr>
          <a:xfrm>
            <a:off x="3902334" y="2493450"/>
            <a:ext cx="59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4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910AEF9-E0A0-2844-8788-23F41EB5A13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279067" y="2858489"/>
            <a:ext cx="161755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57815B-ED22-EA49-8EDA-1016D5A49981}"/>
              </a:ext>
            </a:extLst>
          </p:cNvPr>
          <p:cNvSpPr txBox="1"/>
          <p:nvPr/>
        </p:nvSpPr>
        <p:spPr>
          <a:xfrm>
            <a:off x="3896622" y="2719989"/>
            <a:ext cx="59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5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348154C-6657-0B4F-90DD-E710733B3105}"/>
              </a:ext>
            </a:extLst>
          </p:cNvPr>
          <p:cNvCxnSpPr>
            <a:cxnSpLocks/>
          </p:cNvCxnSpPr>
          <p:nvPr/>
        </p:nvCxnSpPr>
        <p:spPr>
          <a:xfrm>
            <a:off x="3558139" y="3722052"/>
            <a:ext cx="3702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F74B46-D9C1-B342-9CC1-23957C829340}"/>
              </a:ext>
            </a:extLst>
          </p:cNvPr>
          <p:cNvSpPr txBox="1"/>
          <p:nvPr/>
        </p:nvSpPr>
        <p:spPr>
          <a:xfrm>
            <a:off x="3900221" y="3578365"/>
            <a:ext cx="59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8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8B87B6-5092-984A-A49A-CEFF847F631E}"/>
              </a:ext>
            </a:extLst>
          </p:cNvPr>
          <p:cNvSpPr txBox="1"/>
          <p:nvPr/>
        </p:nvSpPr>
        <p:spPr>
          <a:xfrm>
            <a:off x="3896622" y="3819597"/>
            <a:ext cx="67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FF3910-A047-6949-AE18-8706A10026B1}"/>
              </a:ext>
            </a:extLst>
          </p:cNvPr>
          <p:cNvSpPr txBox="1"/>
          <p:nvPr/>
        </p:nvSpPr>
        <p:spPr>
          <a:xfrm>
            <a:off x="3886728" y="4030218"/>
            <a:ext cx="67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82A475-3F92-CF4F-B28E-5683EEE0D78B}"/>
              </a:ext>
            </a:extLst>
          </p:cNvPr>
          <p:cNvSpPr txBox="1"/>
          <p:nvPr/>
        </p:nvSpPr>
        <p:spPr>
          <a:xfrm>
            <a:off x="3886728" y="4240839"/>
            <a:ext cx="67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CC32F2C-BFEF-364C-A125-6702BD5C48A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837006" y="3958097"/>
            <a:ext cx="1059616" cy="4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2BE5143-262D-2F43-A62C-8BC9CA12CE6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837006" y="4168717"/>
            <a:ext cx="1049722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91CFC0C-88E4-3543-9DD5-C128EC6476C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744505" y="4379339"/>
            <a:ext cx="11422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2C5D33-6687-8A45-87EC-3AE06CE38053}"/>
              </a:ext>
            </a:extLst>
          </p:cNvPr>
          <p:cNvSpPr txBox="1"/>
          <p:nvPr/>
        </p:nvSpPr>
        <p:spPr>
          <a:xfrm>
            <a:off x="3895018" y="5080316"/>
            <a:ext cx="67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FD233CB-5F3E-0C45-B600-F46590312368}"/>
              </a:ext>
            </a:extLst>
          </p:cNvPr>
          <p:cNvCxnSpPr>
            <a:cxnSpLocks/>
          </p:cNvCxnSpPr>
          <p:nvPr/>
        </p:nvCxnSpPr>
        <p:spPr>
          <a:xfrm>
            <a:off x="3558139" y="5214154"/>
            <a:ext cx="3702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EAFD090-65AE-2742-9FBF-2A503176174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573079" y="5424235"/>
            <a:ext cx="1331151" cy="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DC7D19-63F2-4C46-97C7-195076A3163F}"/>
              </a:ext>
            </a:extLst>
          </p:cNvPr>
          <p:cNvSpPr txBox="1"/>
          <p:nvPr/>
        </p:nvSpPr>
        <p:spPr>
          <a:xfrm>
            <a:off x="3904230" y="5290396"/>
            <a:ext cx="67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33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8363CCAF-9B19-494F-968F-4F5AE6B7506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200940" y="5634315"/>
            <a:ext cx="17032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C0E028-86EC-5C41-934D-7A019236918F}"/>
              </a:ext>
            </a:extLst>
          </p:cNvPr>
          <p:cNvSpPr txBox="1"/>
          <p:nvPr/>
        </p:nvSpPr>
        <p:spPr>
          <a:xfrm>
            <a:off x="3904230" y="5495815"/>
            <a:ext cx="67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AA93E78-E449-0D47-BD76-796B4A57D54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030819" y="5836650"/>
            <a:ext cx="18734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C2797CF-EEA3-8D46-920D-C5AFA0ED6FCD}"/>
              </a:ext>
            </a:extLst>
          </p:cNvPr>
          <p:cNvSpPr txBox="1"/>
          <p:nvPr/>
        </p:nvSpPr>
        <p:spPr>
          <a:xfrm>
            <a:off x="3904230" y="5698150"/>
            <a:ext cx="67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39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F0AF42-5B2B-459B-B978-89788279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6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350024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407826" y="120249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en-US" altLang="ko-KR" dirty="0"/>
              <a:t>Business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Rules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7D7B1-13CC-1E4C-80B1-60535ADFA34A}"/>
              </a:ext>
            </a:extLst>
          </p:cNvPr>
          <p:cNvSpPr txBox="1"/>
          <p:nvPr/>
        </p:nvSpPr>
        <p:spPr>
          <a:xfrm>
            <a:off x="407826" y="1854806"/>
            <a:ext cx="8427830" cy="204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ore-KR" dirty="0"/>
              <a:t>c. </a:t>
            </a:r>
            <a:r>
              <a:rPr lang="ko-KR" altLang="ko-Kore-KR" dirty="0"/>
              <a:t>요금제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고객은 요금제를 정액 요금제와 </a:t>
            </a:r>
            <a:r>
              <a:rPr lang="ko-KR" altLang="ko-Kore-KR" sz="1350" dirty="0" err="1"/>
              <a:t>자유요금제</a:t>
            </a:r>
            <a:r>
              <a:rPr lang="ko-KR" altLang="ko-Kore-KR" sz="1350" dirty="0"/>
              <a:t> </a:t>
            </a:r>
            <a:r>
              <a:rPr lang="ko-KR" altLang="ko-Kore-KR" sz="1350" dirty="0" err="1"/>
              <a:t>둘중</a:t>
            </a:r>
            <a:r>
              <a:rPr lang="ko-KR" altLang="ko-Kore-KR" sz="1350" dirty="0"/>
              <a:t> 하나만 선택할 수 있다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정액 요금제를 사용하는 고객들은 초과 세탁 시 자유 요금제의</a:t>
            </a:r>
            <a:r>
              <a:rPr lang="en-US" altLang="ko-Kore-KR" sz="1350" dirty="0"/>
              <a:t> 20%</a:t>
            </a:r>
            <a:r>
              <a:rPr lang="ko-KR" altLang="ko-Kore-KR" sz="1350" dirty="0" err="1"/>
              <a:t>를</a:t>
            </a:r>
            <a:r>
              <a:rPr lang="ko-KR" altLang="ko-Kore-KR" sz="1350" dirty="0"/>
              <a:t> 할인 받는다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정액 요금제 사용 고객은</a:t>
            </a:r>
            <a:r>
              <a:rPr lang="en-US" altLang="ko-Kore-KR" sz="1350" dirty="0"/>
              <a:t> 8</a:t>
            </a:r>
            <a:r>
              <a:rPr lang="ko-KR" altLang="ko-Kore-KR" sz="1350" dirty="0" err="1"/>
              <a:t>주동안</a:t>
            </a:r>
            <a:r>
              <a:rPr lang="ko-KR" altLang="ko-Kore-KR" sz="1350" dirty="0"/>
              <a:t> 서비스 사용을 유예할 수 있다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정액 요금은</a:t>
            </a:r>
            <a:r>
              <a:rPr lang="en-US" altLang="ko-Kore-KR" sz="1350" dirty="0"/>
              <a:t> 4</a:t>
            </a:r>
            <a:r>
              <a:rPr lang="ko-KR" altLang="ko-Kore-KR" sz="1350" dirty="0"/>
              <a:t>주</a:t>
            </a:r>
            <a:r>
              <a:rPr lang="en-US" altLang="ko-Kore-KR" sz="1350" dirty="0"/>
              <a:t>(28</a:t>
            </a:r>
            <a:r>
              <a:rPr lang="ko-KR" altLang="ko-Kore-KR" sz="1350" dirty="0"/>
              <a:t>일</a:t>
            </a:r>
            <a:r>
              <a:rPr lang="en-US" altLang="ko-Kore-KR" sz="1350" dirty="0"/>
              <a:t>)</a:t>
            </a:r>
            <a:r>
              <a:rPr lang="ko-KR" altLang="ko-Kore-KR" sz="1350" dirty="0"/>
              <a:t>마다 등록된 카드로 자동 </a:t>
            </a:r>
            <a:r>
              <a:rPr lang="ko-KR" altLang="ko-Kore-KR" sz="1350" dirty="0" err="1"/>
              <a:t>선결제된다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정액 요금제 서비스 횟수를 초과하거나 서비스 외 항목을 이용하는 경우 추가요금이 발생한다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추가 요금은 다음 결제일에 합산되어 자동 결제 된다</a:t>
            </a:r>
            <a:r>
              <a:rPr lang="en-US" altLang="ko-Kore-KR" sz="1350" dirty="0"/>
              <a:t>.</a:t>
            </a:r>
            <a:endParaRPr kumimoji="1" lang="ko-Kore-KR" altLang="en-US" sz="135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40F146D-2094-934E-ABDD-55DEFAAD44C2}"/>
              </a:ext>
            </a:extLst>
          </p:cNvPr>
          <p:cNvCxnSpPr>
            <a:cxnSpLocks/>
          </p:cNvCxnSpPr>
          <p:nvPr/>
        </p:nvCxnSpPr>
        <p:spPr>
          <a:xfrm flipH="1">
            <a:off x="407826" y="4187195"/>
            <a:ext cx="8236444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E6E71-AD02-B049-BF13-A447011C3828}"/>
              </a:ext>
            </a:extLst>
          </p:cNvPr>
          <p:cNvSpPr/>
          <p:nvPr/>
        </p:nvSpPr>
        <p:spPr>
          <a:xfrm>
            <a:off x="407826" y="4536589"/>
            <a:ext cx="8236443" cy="96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R" dirty="0"/>
              <a:t>d. </a:t>
            </a:r>
            <a:r>
              <a:rPr lang="ko-KR" altLang="ko-Kore-KR" dirty="0" err="1"/>
              <a:t>런드렛</a:t>
            </a:r>
            <a:r>
              <a:rPr lang="ko-KR" altLang="ko-Kore-KR" dirty="0"/>
              <a:t>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 err="1"/>
              <a:t>런드렛</a:t>
            </a:r>
            <a:r>
              <a:rPr lang="ko-KR" altLang="ko-Kore-KR" sz="1350" dirty="0"/>
              <a:t> 분실 또는 파손 시 </a:t>
            </a:r>
            <a:r>
              <a:rPr lang="ko-KR" altLang="ko-Kore-KR" sz="1350" dirty="0" err="1"/>
              <a:t>분실파손비</a:t>
            </a:r>
            <a:r>
              <a:rPr lang="en-US" altLang="ko-Kore-KR" sz="1350" dirty="0"/>
              <a:t>(50000</a:t>
            </a:r>
            <a:r>
              <a:rPr lang="ko-KR" altLang="ko-Kore-KR" sz="1350" dirty="0"/>
              <a:t>원</a:t>
            </a:r>
            <a:r>
              <a:rPr lang="en-US" altLang="ko-Kore-KR" sz="1350" dirty="0"/>
              <a:t>)</a:t>
            </a:r>
            <a:r>
              <a:rPr lang="ko-KR" altLang="ko-Kore-KR" sz="1350" dirty="0"/>
              <a:t>이 청구된다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 err="1"/>
              <a:t>런드렛은</a:t>
            </a:r>
            <a:r>
              <a:rPr lang="ko-KR" altLang="ko-Kore-KR" sz="1350" dirty="0"/>
              <a:t> 등록된 블루투스 기기로만 열 수 있다</a:t>
            </a:r>
            <a:r>
              <a:rPr lang="en-US" altLang="ko-Kore-KR" sz="1350" dirty="0"/>
              <a:t>.</a:t>
            </a:r>
            <a:endParaRPr lang="ko-Kore-KR" altLang="ko-Kore-KR" sz="1350" u="none" strike="noStrike" dirty="0">
              <a:effectLst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6C57C-48E3-491A-BA0E-EA292990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350024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407826" y="120249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en-US" altLang="ko-KR" dirty="0"/>
              <a:t>Business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Rules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7D7B1-13CC-1E4C-80B1-60535ADFA34A}"/>
              </a:ext>
            </a:extLst>
          </p:cNvPr>
          <p:cNvSpPr txBox="1"/>
          <p:nvPr/>
        </p:nvSpPr>
        <p:spPr>
          <a:xfrm>
            <a:off x="499730" y="1597640"/>
            <a:ext cx="8427830" cy="258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ore-KR" dirty="0"/>
              <a:t>e. </a:t>
            </a:r>
            <a:r>
              <a:rPr lang="ko-KR" altLang="ko-Kore-KR" dirty="0"/>
              <a:t>세탁물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세탁물은 요금제에 따라 맡길 수 있는 횟수가 정해진다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본 서비스는 드라이클리닝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물빨래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이불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와이셔츠를 맡길 수 있다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세탁물은 </a:t>
            </a:r>
            <a:r>
              <a:rPr lang="ko-KR" altLang="ko-Kore-KR" sz="1330" dirty="0" err="1"/>
              <a:t>런드렛</a:t>
            </a:r>
            <a:r>
              <a:rPr lang="ko-KR" altLang="ko-Kore-KR" sz="1330" dirty="0"/>
              <a:t> 안에 담아야 한다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물빨래는 최대</a:t>
            </a:r>
            <a:r>
              <a:rPr lang="en-US" altLang="ko-Kore-KR" sz="1330" dirty="0"/>
              <a:t> 30</a:t>
            </a:r>
            <a:r>
              <a:rPr lang="ko-KR" altLang="ko-Kore-KR" sz="1330" dirty="0"/>
              <a:t>리터까지 가능하고 그 이상 초과될 경우</a:t>
            </a:r>
            <a:r>
              <a:rPr lang="en-US" altLang="ko-Kore-KR" sz="1330" dirty="0"/>
              <a:t> 2500</a:t>
            </a:r>
            <a:r>
              <a:rPr lang="ko-KR" altLang="ko-Kore-KR" sz="1330" dirty="0"/>
              <a:t>원 </a:t>
            </a:r>
            <a:r>
              <a:rPr lang="ko-KR" altLang="ko-Kore-KR" sz="1330" dirty="0" err="1"/>
              <a:t>과금</a:t>
            </a:r>
            <a:r>
              <a:rPr lang="ko-KR" altLang="ko-Kore-KR" sz="1330" dirty="0"/>
              <a:t> 된다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속옷은 </a:t>
            </a:r>
            <a:r>
              <a:rPr lang="ko-KR" altLang="ko-Kore-KR" sz="1330" dirty="0" err="1"/>
              <a:t>속옷망에</a:t>
            </a:r>
            <a:r>
              <a:rPr lang="ko-KR" altLang="ko-Kore-KR" sz="1330" dirty="0"/>
              <a:t> 넣어 전용 </a:t>
            </a:r>
            <a:r>
              <a:rPr lang="ko-KR" altLang="ko-Kore-KR" sz="1330" dirty="0" err="1"/>
              <a:t>빨래망에</a:t>
            </a:r>
            <a:r>
              <a:rPr lang="ko-KR" altLang="ko-Kore-KR" sz="1330" dirty="0"/>
              <a:t> </a:t>
            </a:r>
            <a:r>
              <a:rPr lang="ko-KR" altLang="ko-Kore-KR" sz="1330" dirty="0" err="1"/>
              <a:t>넣어야하며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이를 </a:t>
            </a:r>
            <a:r>
              <a:rPr lang="ko-KR" altLang="ko-Kore-KR" sz="1330" dirty="0" err="1"/>
              <a:t>어길경우</a:t>
            </a:r>
            <a:r>
              <a:rPr lang="ko-KR" altLang="ko-Kore-KR" sz="1330" dirty="0"/>
              <a:t> 추가 </a:t>
            </a:r>
            <a:r>
              <a:rPr lang="ko-KR" altLang="ko-Kore-KR" sz="1330" dirty="0" err="1"/>
              <a:t>과금이</a:t>
            </a:r>
            <a:r>
              <a:rPr lang="ko-KR" altLang="ko-Kore-KR" sz="1330" dirty="0"/>
              <a:t> 된다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드라이클리닝 할 세탁물을 </a:t>
            </a:r>
            <a:r>
              <a:rPr lang="ko-KR" altLang="ko-Kore-KR" sz="1330" dirty="0" err="1"/>
              <a:t>빨래망</a:t>
            </a:r>
            <a:r>
              <a:rPr lang="ko-KR" altLang="ko-Kore-KR" sz="1330" dirty="0"/>
              <a:t> </a:t>
            </a:r>
            <a:r>
              <a:rPr lang="ko-KR" altLang="ko-Kore-KR" sz="1330" dirty="0" err="1"/>
              <a:t>이불팩에</a:t>
            </a:r>
            <a:r>
              <a:rPr lang="ko-KR" altLang="ko-Kore-KR" sz="1330" dirty="0"/>
              <a:t> 넣어 빨래가 손상될 경우 책임을 지지 않는다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 err="1"/>
              <a:t>천연모피</a:t>
            </a:r>
            <a:r>
              <a:rPr lang="en-US" altLang="ko-Kore-KR" sz="1330" dirty="0"/>
              <a:t>, </a:t>
            </a:r>
            <a:r>
              <a:rPr lang="ko-KR" altLang="ko-Kore-KR" sz="1330" dirty="0" err="1"/>
              <a:t>천연무스탕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천연가죽</a:t>
            </a:r>
            <a:r>
              <a:rPr lang="en-US" altLang="ko-Kore-KR" sz="1330" dirty="0"/>
              <a:t>, </a:t>
            </a:r>
            <a:r>
              <a:rPr lang="ko-KR" altLang="ko-Kore-KR" sz="1330" dirty="0" err="1"/>
              <a:t>양털카펫</a:t>
            </a:r>
            <a:r>
              <a:rPr lang="en-US" altLang="ko-Kore-KR" sz="1330" dirty="0"/>
              <a:t>,</a:t>
            </a:r>
            <a:r>
              <a:rPr lang="ko-KR" altLang="ko-Kore-KR" sz="1330" dirty="0" err="1"/>
              <a:t>성인한복</a:t>
            </a:r>
            <a:r>
              <a:rPr lang="en-US" altLang="ko-Kore-KR" sz="1330" dirty="0"/>
              <a:t>, </a:t>
            </a:r>
            <a:r>
              <a:rPr lang="ko-KR" altLang="ko-Kore-KR" sz="1330" dirty="0" err="1"/>
              <a:t>솜류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가방</a:t>
            </a:r>
            <a:r>
              <a:rPr lang="en-US" altLang="ko-Kore-KR" sz="1330" dirty="0"/>
              <a:t>, </a:t>
            </a:r>
            <a:r>
              <a:rPr lang="ko-KR" altLang="ko-Kore-KR" sz="1330" dirty="0"/>
              <a:t>신발</a:t>
            </a:r>
            <a:r>
              <a:rPr lang="en-US" altLang="ko-Kore-KR" sz="1330" dirty="0"/>
              <a:t>, </a:t>
            </a:r>
            <a:r>
              <a:rPr lang="ko-KR" altLang="ko-Kore-KR" sz="1330" dirty="0" err="1"/>
              <a:t>드레스류는</a:t>
            </a:r>
            <a:r>
              <a:rPr lang="ko-KR" altLang="ko-Kore-KR" sz="1330" dirty="0"/>
              <a:t> 세탁이 불가능하다</a:t>
            </a:r>
            <a:r>
              <a:rPr lang="en-US" altLang="ko-Kore-KR" sz="1330" dirty="0"/>
              <a:t>. </a:t>
            </a:r>
            <a:r>
              <a:rPr lang="ko-KR" altLang="ko-Kore-KR" sz="1330" dirty="0"/>
              <a:t>손상 </a:t>
            </a:r>
            <a:r>
              <a:rPr lang="en-US" altLang="ko-KR" sz="1330" dirty="0"/>
              <a:t> </a:t>
            </a:r>
            <a:r>
              <a:rPr lang="ko-KR" altLang="ko-Kore-KR" sz="1330" dirty="0"/>
              <a:t>시 책임을 지지 않는다</a:t>
            </a:r>
            <a:r>
              <a:rPr lang="en-US" altLang="ko-Kore-KR" sz="1330" dirty="0"/>
              <a:t>.</a:t>
            </a:r>
            <a:endParaRPr kumimoji="1" lang="ko-Kore-KR" altLang="en-US" sz="133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40F146D-2094-934E-ABDD-55DEFAAD44C2}"/>
              </a:ext>
            </a:extLst>
          </p:cNvPr>
          <p:cNvCxnSpPr>
            <a:cxnSpLocks/>
          </p:cNvCxnSpPr>
          <p:nvPr/>
        </p:nvCxnSpPr>
        <p:spPr>
          <a:xfrm flipH="1">
            <a:off x="407826" y="4187195"/>
            <a:ext cx="8236444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E6E71-AD02-B049-BF13-A447011C3828}"/>
              </a:ext>
            </a:extLst>
          </p:cNvPr>
          <p:cNvSpPr/>
          <p:nvPr/>
        </p:nvSpPr>
        <p:spPr>
          <a:xfrm>
            <a:off x="427524" y="4213011"/>
            <a:ext cx="8236443" cy="2297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ore-KR" dirty="0"/>
              <a:t>f. </a:t>
            </a:r>
            <a:r>
              <a:rPr lang="ko-KR" altLang="ko-Kore-KR" dirty="0"/>
              <a:t>배송 및 수거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배송은 배송가능 지역과 배송 불가능 지역으로 나뉜다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당일</a:t>
            </a:r>
            <a:r>
              <a:rPr lang="en-US" altLang="ko-Kore-KR" sz="1330" dirty="0"/>
              <a:t> 11</a:t>
            </a:r>
            <a:r>
              <a:rPr lang="ko-KR" altLang="ko-Kore-KR" sz="1330" dirty="0"/>
              <a:t>시 전에 맡기면</a:t>
            </a:r>
            <a:r>
              <a:rPr lang="en-US" altLang="ko-Kore-KR" sz="1330" dirty="0"/>
              <a:t>,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배송 불가능 지역으로 </a:t>
            </a:r>
            <a:r>
              <a:rPr lang="ko-KR" altLang="ko-Kore-KR" sz="1330" dirty="0" err="1"/>
              <a:t>이사가게</a:t>
            </a:r>
            <a:r>
              <a:rPr lang="ko-KR" altLang="ko-Kore-KR" sz="1330" dirty="0"/>
              <a:t> 된 경우 고객은 가방을 반납하고 </a:t>
            </a:r>
            <a:r>
              <a:rPr lang="ko-KR" altLang="ko-Kore-KR" sz="1330" dirty="0" err="1"/>
              <a:t>잔액환불</a:t>
            </a:r>
            <a:r>
              <a:rPr lang="ko-KR" altLang="ko-Kore-KR" sz="1330" dirty="0"/>
              <a:t> 신청할 수 있다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고객은 </a:t>
            </a:r>
            <a:r>
              <a:rPr lang="ko-KR" altLang="ko-Kore-KR" sz="1330" dirty="0" err="1"/>
              <a:t>공동현관</a:t>
            </a:r>
            <a:r>
              <a:rPr lang="ko-KR" altLang="ko-Kore-KR" sz="1330" dirty="0"/>
              <a:t> 출입 방법을 지정할 </a:t>
            </a:r>
            <a:r>
              <a:rPr lang="ko-KR" altLang="ko-Kore-KR" sz="1330" dirty="0" err="1"/>
              <a:t>수있다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 err="1"/>
              <a:t>수거지와</a:t>
            </a:r>
            <a:r>
              <a:rPr lang="ko-KR" altLang="ko-Kore-KR" sz="1330" dirty="0"/>
              <a:t> </a:t>
            </a:r>
            <a:r>
              <a:rPr lang="ko-KR" altLang="ko-Kore-KR" sz="1330" dirty="0" err="1"/>
              <a:t>배송지를</a:t>
            </a:r>
            <a:r>
              <a:rPr lang="ko-KR" altLang="ko-Kore-KR" sz="1330" dirty="0"/>
              <a:t> 다르게 설정할 수 없다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vl="0" latinLnBrk="1">
              <a:lnSpc>
                <a:spcPct val="130000"/>
              </a:lnSpc>
            </a:pPr>
            <a:r>
              <a:rPr lang="en-US" altLang="ko-KR" sz="1330" dirty="0"/>
              <a:t>- </a:t>
            </a:r>
            <a:r>
              <a:rPr lang="ko-KR" altLang="ko-Kore-KR" sz="1330" dirty="0"/>
              <a:t>수거</a:t>
            </a:r>
            <a:r>
              <a:rPr lang="en-US" altLang="ko-Kore-KR" sz="1330" dirty="0"/>
              <a:t>, </a:t>
            </a:r>
            <a:r>
              <a:rPr lang="ko-KR" altLang="ko-Kore-KR" sz="1330" dirty="0" err="1"/>
              <a:t>배송지는</a:t>
            </a:r>
            <a:r>
              <a:rPr lang="ko-KR" altLang="ko-Kore-KR" sz="1330" dirty="0"/>
              <a:t> 아이디당</a:t>
            </a:r>
            <a:r>
              <a:rPr lang="en-US" altLang="ko-Kore-KR" sz="1330" dirty="0"/>
              <a:t> 1</a:t>
            </a:r>
            <a:r>
              <a:rPr lang="ko-KR" altLang="ko-Kore-KR" sz="1330" dirty="0"/>
              <a:t>개의 주소만 인식할 수 있다</a:t>
            </a:r>
            <a:r>
              <a:rPr lang="en-US" altLang="ko-Kore-KR" sz="1330" dirty="0"/>
              <a:t>.</a:t>
            </a:r>
            <a:endParaRPr lang="ko-Kore-KR" altLang="ko-Kore-KR" sz="1330" dirty="0"/>
          </a:p>
          <a:p>
            <a:pPr latinLnBrk="1">
              <a:lnSpc>
                <a:spcPct val="130000"/>
              </a:lnSpc>
            </a:pPr>
            <a:endParaRPr lang="ko-Kore-KR" altLang="ko-Kore-KR" sz="1350" u="none" strike="noStrike" dirty="0">
              <a:effectLst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F59F26-D461-42E0-8412-0E9E412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2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350024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407826" y="120249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en-US" altLang="ko-KR" dirty="0"/>
              <a:t>Business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Rules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7D7B1-13CC-1E4C-80B1-60535ADFA34A}"/>
              </a:ext>
            </a:extLst>
          </p:cNvPr>
          <p:cNvSpPr txBox="1"/>
          <p:nvPr/>
        </p:nvSpPr>
        <p:spPr>
          <a:xfrm>
            <a:off x="552893" y="1765335"/>
            <a:ext cx="8427830" cy="123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ore-KR" dirty="0"/>
              <a:t>g. </a:t>
            </a:r>
            <a:r>
              <a:rPr lang="ko-KR" altLang="ko-Kore-KR" dirty="0"/>
              <a:t>세탁 관련 상품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상품은 수거 요청 시에만 구매 가능하다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상품은 </a:t>
            </a:r>
            <a:r>
              <a:rPr lang="ko-KR" altLang="ko-Kore-KR" sz="1350" dirty="0" err="1"/>
              <a:t>런드렛</a:t>
            </a:r>
            <a:r>
              <a:rPr lang="ko-KR" altLang="ko-Kore-KR" sz="1350" dirty="0"/>
              <a:t> 안에 넣어서 배송된다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상품은</a:t>
            </a:r>
            <a:r>
              <a:rPr lang="en-US" altLang="ko-Kore-KR" sz="1350" dirty="0"/>
              <a:t> 4</a:t>
            </a:r>
            <a:r>
              <a:rPr lang="ko-KR" altLang="ko-Kore-KR" sz="1350" dirty="0"/>
              <a:t>주마다 새로운 상품으로 갱신된다</a:t>
            </a:r>
            <a:r>
              <a:rPr lang="en-US" altLang="ko-Kore-KR" sz="1350" dirty="0"/>
              <a:t>.</a:t>
            </a:r>
            <a:endParaRPr kumimoji="1" lang="ko-Kore-KR" altLang="en-US" sz="135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40F146D-2094-934E-ABDD-55DEFAAD44C2}"/>
              </a:ext>
            </a:extLst>
          </p:cNvPr>
          <p:cNvCxnSpPr>
            <a:cxnSpLocks/>
          </p:cNvCxnSpPr>
          <p:nvPr/>
        </p:nvCxnSpPr>
        <p:spPr>
          <a:xfrm flipH="1">
            <a:off x="407826" y="3322674"/>
            <a:ext cx="8236444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E6E71-AD02-B049-BF13-A447011C3828}"/>
              </a:ext>
            </a:extLst>
          </p:cNvPr>
          <p:cNvSpPr/>
          <p:nvPr/>
        </p:nvSpPr>
        <p:spPr>
          <a:xfrm>
            <a:off x="552893" y="3546211"/>
            <a:ext cx="8236443" cy="2049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30000"/>
              </a:lnSpc>
            </a:pPr>
            <a:r>
              <a:rPr lang="en-US" altLang="ko-KR" dirty="0"/>
              <a:t>h.</a:t>
            </a:r>
            <a:r>
              <a:rPr lang="en-US" altLang="ko-Kore-KR" dirty="0"/>
              <a:t> </a:t>
            </a:r>
            <a:r>
              <a:rPr lang="ko-KR" altLang="ko-Kore-KR" dirty="0"/>
              <a:t>결제 관련</a:t>
            </a:r>
            <a:r>
              <a:rPr lang="en-US" altLang="ko-Kore-KR" dirty="0"/>
              <a:t> Rule</a:t>
            </a:r>
            <a:endParaRPr lang="ko-Kore-KR" altLang="ko-Kore-KR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본 서비스는 카드 결제만 가능하다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결제는 서비스 선택에 따라 결제 방식이 다르게 적용된다</a:t>
            </a:r>
            <a:r>
              <a:rPr lang="en-US" altLang="ko-Kore-KR" sz="1350" dirty="0"/>
              <a:t>.(</a:t>
            </a:r>
            <a:r>
              <a:rPr lang="ko-KR" altLang="ko-Kore-KR" sz="1350" dirty="0"/>
              <a:t>정액 요금제</a:t>
            </a:r>
            <a:r>
              <a:rPr lang="en-US" altLang="ko-Kore-KR" sz="1350" dirty="0"/>
              <a:t>: 3</a:t>
            </a:r>
            <a:r>
              <a:rPr lang="ko-KR" altLang="ko-Kore-KR" sz="1350" dirty="0"/>
              <a:t>주 단위 선</a:t>
            </a:r>
            <a:r>
              <a:rPr lang="en-US" altLang="ko-KR" sz="1350" dirty="0"/>
              <a:t> </a:t>
            </a:r>
            <a:r>
              <a:rPr lang="ko-KR" altLang="ko-Kore-KR" sz="1350" dirty="0"/>
              <a:t>결제 진행</a:t>
            </a:r>
            <a:r>
              <a:rPr lang="en-US" altLang="ko-Kore-KR" sz="1350" dirty="0"/>
              <a:t>, </a:t>
            </a:r>
            <a:r>
              <a:rPr lang="ko-KR" altLang="ko-Kore-KR" sz="1350" dirty="0"/>
              <a:t>추가 세탁 요금 발생 시에는 다음 결제일에 합산 적용</a:t>
            </a:r>
            <a:r>
              <a:rPr lang="en-US" altLang="ko-Kore-KR" sz="1350" dirty="0"/>
              <a:t>)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결제 실패</a:t>
            </a:r>
            <a:r>
              <a:rPr lang="en-US" altLang="ko-KR" sz="1350" dirty="0"/>
              <a:t> </a:t>
            </a:r>
            <a:r>
              <a:rPr lang="ko-KR" altLang="ko-Kore-KR" sz="1350" dirty="0"/>
              <a:t>시 재 결제를 진행해야만 수거 신청</a:t>
            </a:r>
            <a:r>
              <a:rPr lang="en-US" altLang="ko-KR" sz="1350" dirty="0"/>
              <a:t> </a:t>
            </a:r>
            <a:r>
              <a:rPr lang="ko-KR" altLang="ko-Kore-KR" sz="1350" dirty="0"/>
              <a:t>등 다른 서비스 이용이 가능하다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결제 취소 시 영업일 기준</a:t>
            </a:r>
            <a:r>
              <a:rPr lang="en-US" altLang="ko-Kore-KR" sz="1350" dirty="0"/>
              <a:t> 2</a:t>
            </a:r>
            <a:r>
              <a:rPr lang="ko-KR" altLang="ko-Kore-KR" sz="1350" dirty="0"/>
              <a:t>일</a:t>
            </a:r>
            <a:r>
              <a:rPr lang="en-US" altLang="ko-Kore-KR" sz="1350" dirty="0"/>
              <a:t>~5</a:t>
            </a:r>
            <a:r>
              <a:rPr lang="ko-KR" altLang="ko-Kore-KR" sz="1350" dirty="0"/>
              <a:t>일 이내 승인 취소 처리되며 사용한 쿠폰은 자동 복원된다</a:t>
            </a:r>
            <a:r>
              <a:rPr lang="en-US" altLang="ko-Kore-KR" sz="1350" dirty="0"/>
              <a:t>.</a:t>
            </a:r>
            <a:endParaRPr lang="ko-Kore-KR" altLang="ko-Kore-KR" sz="1350" dirty="0"/>
          </a:p>
          <a:p>
            <a:pPr lvl="0" latinLnBrk="1">
              <a:lnSpc>
                <a:spcPct val="130000"/>
              </a:lnSpc>
            </a:pPr>
            <a:r>
              <a:rPr lang="en-US" altLang="ko-KR" sz="1350" dirty="0"/>
              <a:t>- </a:t>
            </a:r>
            <a:r>
              <a:rPr lang="ko-KR" altLang="ko-Kore-KR" sz="1350" dirty="0"/>
              <a:t>포인트는</a:t>
            </a:r>
            <a:r>
              <a:rPr lang="en-US" altLang="ko-Kore-KR" sz="1350" dirty="0"/>
              <a:t> 1000</a:t>
            </a:r>
            <a:r>
              <a:rPr lang="ko-KR" altLang="ko-Kore-KR" sz="1350" dirty="0"/>
              <a:t>포인트 </a:t>
            </a:r>
            <a:r>
              <a:rPr lang="ko-KR" altLang="ko-Kore-KR" sz="1350" dirty="0" err="1"/>
              <a:t>이상이여만</a:t>
            </a:r>
            <a:r>
              <a:rPr lang="ko-KR" altLang="ko-Kore-KR" sz="1350" dirty="0"/>
              <a:t> 사용이 가능하며</a:t>
            </a:r>
            <a:r>
              <a:rPr lang="en-US" altLang="ko-Kore-KR" sz="1350" dirty="0"/>
              <a:t>, 1</a:t>
            </a:r>
            <a:r>
              <a:rPr lang="ko-KR" altLang="ko-Kore-KR" sz="1350" dirty="0"/>
              <a:t>포인트당</a:t>
            </a:r>
            <a:r>
              <a:rPr lang="en-US" altLang="ko-Kore-KR" sz="1350" dirty="0"/>
              <a:t> 1</a:t>
            </a:r>
            <a:r>
              <a:rPr lang="ko-KR" altLang="ko-Kore-KR" sz="1350" dirty="0"/>
              <a:t>원으로 적용된다</a:t>
            </a:r>
            <a:r>
              <a:rPr lang="en-US" altLang="ko-Kore-KR" sz="1350" dirty="0"/>
              <a:t>.</a:t>
            </a:r>
            <a:endParaRPr lang="ko-Kore-KR" altLang="ko-Kore-KR" sz="1350" u="none" strike="noStrike" dirty="0">
              <a:effectLst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88D46E-6B7C-4963-882E-FC0BE0F4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41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658367" y="775856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EB18E-AF23-4075-AFA7-F8B32262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17" y="1316756"/>
            <a:ext cx="5630312" cy="5342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00459-E6E7-B34F-AFA3-14E0EEF592B3}"/>
              </a:ext>
            </a:extLst>
          </p:cNvPr>
          <p:cNvSpPr txBox="1"/>
          <p:nvPr/>
        </p:nvSpPr>
        <p:spPr>
          <a:xfrm>
            <a:off x="7451644" y="5788023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19,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전체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99601-BFD3-4C13-BC72-11D62AA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0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9EB18E-AF23-4075-AFA7-F8B32262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4" y="1286940"/>
            <a:ext cx="5508211" cy="522661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4D90CEA-2848-4EF7-A877-68AB6AA20BF2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98F8505-E821-EE4A-BE46-0847C3BD470B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D70D509-5A8B-4E36-924F-7D913473320D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9" name="사각형: 둥근 대각선 방향 모서리 8">
                <a:extLst>
                  <a:ext uri="{FF2B5EF4-FFF2-40B4-BE49-F238E27FC236}">
                    <a16:creationId xmlns:a16="http://schemas.microsoft.com/office/drawing/2014/main" id="{0F70A92B-E83E-49F9-87CB-15A8BA2CA2D9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포인트 적립 및 사용</a:t>
                </a:r>
              </a:p>
            </p:txBody>
          </p:sp>
          <p:sp>
            <p:nvSpPr>
              <p:cNvPr id="10" name="사각형: 둥근 대각선 방향 모서리 9">
                <a:extLst>
                  <a:ext uri="{FF2B5EF4-FFF2-40B4-BE49-F238E27FC236}">
                    <a16:creationId xmlns:a16="http://schemas.microsoft.com/office/drawing/2014/main" id="{1151B011-0893-42C3-88B1-198800A4EAD6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수요탄력적 배달원 배치</a:t>
                </a:r>
              </a:p>
            </p:txBody>
          </p:sp>
          <p:sp>
            <p:nvSpPr>
              <p:cNvPr id="11" name="사각형: 둥근 대각선 방향 모서리 10">
                <a:extLst>
                  <a:ext uri="{FF2B5EF4-FFF2-40B4-BE49-F238E27FC236}">
                    <a16:creationId xmlns:a16="http://schemas.microsoft.com/office/drawing/2014/main" id="{10E61EA0-5D61-44AD-96E3-022338937592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누적 가입 고객 확인</a:t>
                </a:r>
              </a:p>
            </p:txBody>
          </p:sp>
          <p:sp>
            <p:nvSpPr>
              <p:cNvPr id="12" name="사각형: 둥근 대각선 방향 모서리 11">
                <a:extLst>
                  <a:ext uri="{FF2B5EF4-FFF2-40B4-BE49-F238E27FC236}">
                    <a16:creationId xmlns:a16="http://schemas.microsoft.com/office/drawing/2014/main" id="{7239CDDF-1555-4696-828D-9821C391E365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배송 상태 추적</a:t>
                </a:r>
              </a:p>
            </p:txBody>
          </p:sp>
          <p:sp>
            <p:nvSpPr>
              <p:cNvPr id="13" name="사각형: 둥근 대각선 방향 모서리 12">
                <a:extLst>
                  <a:ext uri="{FF2B5EF4-FFF2-40B4-BE49-F238E27FC236}">
                    <a16:creationId xmlns:a16="http://schemas.microsoft.com/office/drawing/2014/main" id="{B5F70125-7611-458F-BCC4-67E8F2DE43F4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맞춤 요금제 제안</a:t>
                </a:r>
              </a:p>
            </p:txBody>
          </p:sp>
          <p:sp>
            <p:nvSpPr>
              <p:cNvPr id="14" name="사각형: 둥근 대각선 방향 모서리 13">
                <a:extLst>
                  <a:ext uri="{FF2B5EF4-FFF2-40B4-BE49-F238E27FC236}">
                    <a16:creationId xmlns:a16="http://schemas.microsoft.com/office/drawing/2014/main" id="{450E7B65-CB65-4DFC-9DDD-0B5EDC19B7B4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신규 요금제 생성</a:t>
                </a:r>
              </a:p>
            </p:txBody>
          </p:sp>
          <p:sp>
            <p:nvSpPr>
              <p:cNvPr id="15" name="사각형: 둥근 대각선 방향 모서리 14">
                <a:extLst>
                  <a:ext uri="{FF2B5EF4-FFF2-40B4-BE49-F238E27FC236}">
                    <a16:creationId xmlns:a16="http://schemas.microsoft.com/office/drawing/2014/main" id="{B6112AF3-7AD8-405A-8DFC-2BD2B7EDA1B6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16" name="사각형: 둥근 대각선 방향 모서리 15">
                <a:extLst>
                  <a:ext uri="{FF2B5EF4-FFF2-40B4-BE49-F238E27FC236}">
                    <a16:creationId xmlns:a16="http://schemas.microsoft.com/office/drawing/2014/main" id="{7168EAD0-F637-4393-8A71-B95091DDFD88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휴면 고객 관리</a:t>
                </a:r>
              </a:p>
            </p:txBody>
          </p:sp>
          <p:sp>
            <p:nvSpPr>
              <p:cNvPr id="17" name="사각형: 둥근 대각선 방향 모서리 16">
                <a:extLst>
                  <a:ext uri="{FF2B5EF4-FFF2-40B4-BE49-F238E27FC236}">
                    <a16:creationId xmlns:a16="http://schemas.microsoft.com/office/drawing/2014/main" id="{D2E33137-0200-4AAC-8D94-0E1890F7D6ED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카드 제휴사 체결</a:t>
                </a:r>
              </a:p>
            </p:txBody>
          </p:sp>
          <p:sp>
            <p:nvSpPr>
              <p:cNvPr id="18" name="사각형: 둥근 대각선 방향 모서리 17">
                <a:extLst>
                  <a:ext uri="{FF2B5EF4-FFF2-40B4-BE49-F238E27FC236}">
                    <a16:creationId xmlns:a16="http://schemas.microsoft.com/office/drawing/2014/main" id="{7D40A038-2338-4FCE-8509-2D5414327716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관련 상품 추천</a:t>
                </a:r>
              </a:p>
            </p:txBody>
          </p:sp>
          <p:sp>
            <p:nvSpPr>
              <p:cNvPr id="20" name="사각형: 둥근 대각선 방향 모서리 19">
                <a:extLst>
                  <a:ext uri="{FF2B5EF4-FFF2-40B4-BE49-F238E27FC236}">
                    <a16:creationId xmlns:a16="http://schemas.microsoft.com/office/drawing/2014/main" id="{58FAC2B2-700F-4808-8CE0-16F6C4B4DD21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F1C663-E039-EE40-8896-07869171E1C8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C54258-6E86-C24B-9131-F7B697FE7AA5}"/>
              </a:ext>
            </a:extLst>
          </p:cNvPr>
          <p:cNvSpPr txBox="1"/>
          <p:nvPr/>
        </p:nvSpPr>
        <p:spPr>
          <a:xfrm>
            <a:off x="658367" y="775856"/>
            <a:ext cx="3015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6AEB8E-9202-D241-A0FC-1D46C42E13DE}"/>
              </a:ext>
            </a:extLst>
          </p:cNvPr>
          <p:cNvSpPr txBox="1"/>
          <p:nvPr/>
        </p:nvSpPr>
        <p:spPr>
          <a:xfrm>
            <a:off x="4478945" y="979277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전체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17BF58-CA90-4813-9C63-10625F0D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E5B29D7-8922-4496-BF90-716B1A3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" y="2354748"/>
            <a:ext cx="5683838" cy="54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F1C47A-4F65-5448-A3B2-11FD4218AC5B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885087-D68E-D249-B04E-40A7DD89C43E}"/>
              </a:ext>
            </a:extLst>
          </p:cNvPr>
          <p:cNvSpPr txBox="1"/>
          <p:nvPr/>
        </p:nvSpPr>
        <p:spPr>
          <a:xfrm>
            <a:off x="658367" y="775856"/>
            <a:ext cx="4992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 – </a:t>
            </a:r>
            <a:r>
              <a:rPr kumimoji="1" lang="ko-KR" altLang="en-US" sz="1600" dirty="0"/>
              <a:t>포인트 적립 및 사용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48D3B-4F53-4F4A-9F4D-5DDD95B2EDE9}"/>
              </a:ext>
            </a:extLst>
          </p:cNvPr>
          <p:cNvSpPr txBox="1"/>
          <p:nvPr/>
        </p:nvSpPr>
        <p:spPr>
          <a:xfrm>
            <a:off x="3323354" y="6082144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포인트 적립 및 사용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02165-D010-4D59-A1C6-93F94777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D9D9BE-1B09-4266-B613-15D790DFB875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41" name="직선 연결선[R] 7">
              <a:extLst>
                <a:ext uri="{FF2B5EF4-FFF2-40B4-BE49-F238E27FC236}">
                  <a16:creationId xmlns:a16="http://schemas.microsoft.com/office/drawing/2014/main" id="{A0FEC8C9-86FE-4D98-AE2F-BF87A9B6D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43787CD-98AA-4BF1-8263-9E52031BB29E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43" name="사각형: 둥근 대각선 방향 모서리 42">
                <a:extLst>
                  <a:ext uri="{FF2B5EF4-FFF2-40B4-BE49-F238E27FC236}">
                    <a16:creationId xmlns:a16="http://schemas.microsoft.com/office/drawing/2014/main" id="{B43C5784-7AF6-42EF-9D5E-0D594C034807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포인트 적립 및 사용</a:t>
                </a:r>
              </a:p>
            </p:txBody>
          </p:sp>
          <p:sp>
            <p:nvSpPr>
              <p:cNvPr id="44" name="사각형: 둥근 대각선 방향 모서리 43">
                <a:extLst>
                  <a:ext uri="{FF2B5EF4-FFF2-40B4-BE49-F238E27FC236}">
                    <a16:creationId xmlns:a16="http://schemas.microsoft.com/office/drawing/2014/main" id="{5AF4609C-A625-4E1D-A2BC-08E74A3E38AE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45" name="사각형: 둥근 대각선 방향 모서리 44">
                <a:extLst>
                  <a:ext uri="{FF2B5EF4-FFF2-40B4-BE49-F238E27FC236}">
                    <a16:creationId xmlns:a16="http://schemas.microsoft.com/office/drawing/2014/main" id="{CA7B8EE4-6AD4-4127-8B7B-55AD882CCA74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46" name="사각형: 둥근 대각선 방향 모서리 45">
                <a:extLst>
                  <a:ext uri="{FF2B5EF4-FFF2-40B4-BE49-F238E27FC236}">
                    <a16:creationId xmlns:a16="http://schemas.microsoft.com/office/drawing/2014/main" id="{2591D5E5-8228-436E-A9F6-29A1BB0F2A1F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47" name="사각형: 둥근 대각선 방향 모서리 46">
                <a:extLst>
                  <a:ext uri="{FF2B5EF4-FFF2-40B4-BE49-F238E27FC236}">
                    <a16:creationId xmlns:a16="http://schemas.microsoft.com/office/drawing/2014/main" id="{69E6FBEB-AC1C-4170-8473-7548F1E96DC7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48" name="사각형: 둥근 대각선 방향 모서리 47">
                <a:extLst>
                  <a:ext uri="{FF2B5EF4-FFF2-40B4-BE49-F238E27FC236}">
                    <a16:creationId xmlns:a16="http://schemas.microsoft.com/office/drawing/2014/main" id="{F076E88F-B3AF-4245-8714-469D44CBE482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49" name="사각형: 둥근 대각선 방향 모서리 48">
                <a:extLst>
                  <a:ext uri="{FF2B5EF4-FFF2-40B4-BE49-F238E27FC236}">
                    <a16:creationId xmlns:a16="http://schemas.microsoft.com/office/drawing/2014/main" id="{FA9CFE83-A150-4048-9B52-DF177B19F9C8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50" name="사각형: 둥근 대각선 방향 모서리 49">
                <a:extLst>
                  <a:ext uri="{FF2B5EF4-FFF2-40B4-BE49-F238E27FC236}">
                    <a16:creationId xmlns:a16="http://schemas.microsoft.com/office/drawing/2014/main" id="{FF536CB1-4893-49FE-A803-7725C4324A9F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51" name="사각형: 둥근 대각선 방향 모서리 50">
                <a:extLst>
                  <a:ext uri="{FF2B5EF4-FFF2-40B4-BE49-F238E27FC236}">
                    <a16:creationId xmlns:a16="http://schemas.microsoft.com/office/drawing/2014/main" id="{3967B19B-4A98-440C-8D0D-8547440BE224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52" name="사각형: 둥근 대각선 방향 모서리 51">
                <a:extLst>
                  <a:ext uri="{FF2B5EF4-FFF2-40B4-BE49-F238E27FC236}">
                    <a16:creationId xmlns:a16="http://schemas.microsoft.com/office/drawing/2014/main" id="{D27E9BDB-93D9-4055-8A54-F4F32FD9F392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53" name="사각형: 둥근 대각선 방향 모서리 52">
                <a:extLst>
                  <a:ext uri="{FF2B5EF4-FFF2-40B4-BE49-F238E27FC236}">
                    <a16:creationId xmlns:a16="http://schemas.microsoft.com/office/drawing/2014/main" id="{C829D639-AB09-4453-9672-A6F441773939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4300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9FADA6-73C4-448A-A28E-19A32E1E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607" y="1237521"/>
            <a:ext cx="5714173" cy="54288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BCCB87-F802-D446-8678-A4C8A6EE09B5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0938B-ADFB-A843-B380-211438F018EA}"/>
              </a:ext>
            </a:extLst>
          </p:cNvPr>
          <p:cNvSpPr txBox="1"/>
          <p:nvPr/>
        </p:nvSpPr>
        <p:spPr>
          <a:xfrm>
            <a:off x="658367" y="775856"/>
            <a:ext cx="5355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수요 탄력적 배달원 배치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FB4258-035F-3547-9C22-F42C8683B725}"/>
              </a:ext>
            </a:extLst>
          </p:cNvPr>
          <p:cNvSpPr txBox="1"/>
          <p:nvPr/>
        </p:nvSpPr>
        <p:spPr>
          <a:xfrm>
            <a:off x="3065166" y="6413004"/>
            <a:ext cx="2622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수요 탄력적 배달원 배치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C6DBF5-65FA-421C-A042-68FE875A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E3FC11-00AD-4ABE-88DA-5894713DE4CA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5CDE2681-CBD8-48BE-B778-CCEEFF122EDD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F61B27-4FC5-41FA-9FC6-D972529365ED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38FC3733-2969-400B-81D8-B2EEDDFED17E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A1FA2DB4-6764-4B86-9522-3B56AC250702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205D0D1E-CC5E-4787-B49D-38EF7DE8E41D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FE2E2EA0-8796-4385-B102-DEC008A01710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D23063E8-47A7-47FF-B92D-4F335443DCDF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CE181BAD-3DBD-40C0-95AC-2F8A11F06BB3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2449C3DB-44C5-4614-8EF4-4EB994941D72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119F355E-FA21-41CE-B662-D56AB8112978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1410E3A6-20F8-4F41-93D9-00F77177A21E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51696575-FC41-43D4-9F08-E181FBAFC1C3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9BC3B65C-F823-47E6-AC9F-97A5179FC1FC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264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EFD024-7E1F-448C-B024-A41484FA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2" y="2446648"/>
            <a:ext cx="6492649" cy="61684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472C7B-6208-B74E-A8CC-777EF513876B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9969A-450C-DA41-8FA5-407E5B3B3949}"/>
              </a:ext>
            </a:extLst>
          </p:cNvPr>
          <p:cNvSpPr txBox="1"/>
          <p:nvPr/>
        </p:nvSpPr>
        <p:spPr>
          <a:xfrm>
            <a:off x="658367" y="775856"/>
            <a:ext cx="4992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누적 가입 고객 확인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F5C540-CFBF-0541-B554-4CACB898CB29}"/>
              </a:ext>
            </a:extLst>
          </p:cNvPr>
          <p:cNvSpPr txBox="1"/>
          <p:nvPr/>
        </p:nvSpPr>
        <p:spPr>
          <a:xfrm>
            <a:off x="3344041" y="6282199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누적 가입 고객 확인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57C1B9-790C-44E5-BDB3-8E156C8D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31B685-807E-4930-9B1F-A257DB021AC3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DC75345B-4BAF-4547-A96D-5324CA2DD700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48AEDE-4B63-415A-8AE1-4AA4E2D68BB2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F6AC1AAB-307D-424A-92E1-46E8C703E053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9D9DD586-67BE-4F0C-926C-8EA76181FA80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D3D1CC92-C0FF-40F1-A4B6-B365CAEDAA60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318C0149-1A83-4062-BDC5-3AE60DA2A2F4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07ECD246-DF9D-4116-88D5-71F4C3B704AB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C192E042-5703-43E2-B5A9-FC3E91DC8397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1B944281-7B6D-4F73-BBC7-A91BFE02D372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2D7FAA35-52C2-48BF-AE97-9938AA7E8357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BCC03758-A996-491E-B815-4265A6F3D481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84FC9D2B-658E-4497-99CB-8254DFF28240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5F1EE883-9EBD-46F3-8434-7407CE0C2302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401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2D8A05-9222-4658-A0E5-13754AA6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" y="-55714"/>
            <a:ext cx="5948951" cy="56518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AC7039-B5E1-4742-A00D-77FC3BAA21FD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58406-C462-8046-A958-63BBDB498FBA}"/>
              </a:ext>
            </a:extLst>
          </p:cNvPr>
          <p:cNvSpPr txBox="1"/>
          <p:nvPr/>
        </p:nvSpPr>
        <p:spPr>
          <a:xfrm>
            <a:off x="658367" y="775856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배송 상태 추적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D5E447-10A2-8441-BB5D-D5A193BACE94}"/>
              </a:ext>
            </a:extLst>
          </p:cNvPr>
          <p:cNvSpPr txBox="1"/>
          <p:nvPr/>
        </p:nvSpPr>
        <p:spPr>
          <a:xfrm>
            <a:off x="3714646" y="6166120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배송 상태 추적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D81A91-0065-4125-BCF2-414DE11E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D2C851-4921-446A-B639-5C3403E5C5DF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F46D996C-1845-4563-A7A0-65AF157AC3CE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B1360E-0294-40E9-9DE2-2A6EA6E90F7A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A381E552-B003-48D3-B67B-07807902E942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712AEDEA-BAB4-4F84-9DC7-D172B1D4324D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7D01874A-0BE2-4890-8339-D12F71D41B84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9905567F-DF81-4B6E-B7BA-0A0A60AD66D1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B499D4EA-BCE6-4A4A-84B6-1701B79948A6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95344EBE-6A18-4396-9830-0AB07A4B1D10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D7313B8E-3A76-4683-9DCA-855753299AD6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414FFB12-B954-4641-B396-E467FE0B9EB6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76327387-2FAF-44DD-B610-46D065F597FC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6B6F2D05-9B71-4F2A-A03F-DF448C959799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0951E716-320A-46AD-A667-3AABE7252B7E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435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02DD1B-26B0-4F5C-B722-9DCC600D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0520" y="1699877"/>
            <a:ext cx="6353014" cy="60282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014C53-CAF0-DA4E-BB32-DA266A83B7AD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F3BF1-ADA0-144C-8C5A-B1A8C18B64A3}"/>
              </a:ext>
            </a:extLst>
          </p:cNvPr>
          <p:cNvSpPr txBox="1"/>
          <p:nvPr/>
        </p:nvSpPr>
        <p:spPr>
          <a:xfrm>
            <a:off x="658367" y="775856"/>
            <a:ext cx="428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요금제 관련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9D7D09-BA25-F047-98E3-E2523F0FA6FB}"/>
              </a:ext>
            </a:extLst>
          </p:cNvPr>
          <p:cNvSpPr txBox="1"/>
          <p:nvPr/>
        </p:nvSpPr>
        <p:spPr>
          <a:xfrm>
            <a:off x="3813466" y="6292832"/>
            <a:ext cx="18533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요금제 관련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85AD6E-1991-4987-BA54-669DC5C9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20BC0D-FA7B-43ED-8901-B632C544C602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B4E9B015-1893-49FE-8CCF-0E43F4E41CC5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BF711F6-09A8-4D0F-9B1E-CF8B6BCC8D67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DA973A23-06DA-47E7-8500-A358CAC5A50E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823532BD-F977-4FBE-81C1-A9B5E6C94DDC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01D2DD6D-E257-4D1A-83AE-21C66C34A041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2C36DA4A-EA90-4D0C-92B6-A7F4B205D35F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A9DE7DEA-3C9C-451C-8FC5-7B5AFBF3233A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9B8B592F-62EA-43E7-9F8B-FBC9DA25E8DD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9A5B6D7F-5FEB-4B7B-96A7-6D29C81232B1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BF543553-F5F8-4F84-9733-2A467CD3811A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7B45C2AB-B3A0-401E-B942-071FEDC9BF37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A1140B15-BAED-4050-BB73-18A1531C3496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2DF97844-0766-4C37-974D-05B2BB2BA4A1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272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9A543-5496-8F4C-8FCF-2E69726C6C05}"/>
              </a:ext>
            </a:extLst>
          </p:cNvPr>
          <p:cNvSpPr txBox="1"/>
          <p:nvPr/>
        </p:nvSpPr>
        <p:spPr>
          <a:xfrm>
            <a:off x="658368" y="524256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01</a:t>
            </a:r>
            <a:r>
              <a:rPr kumimoji="1" lang="ko-KR" altLang="en-US" sz="2400" dirty="0"/>
              <a:t> 서론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3BB2B-67A8-2C4D-884F-E54C0A01EFD6}"/>
              </a:ext>
            </a:extLst>
          </p:cNvPr>
          <p:cNvSpPr txBox="1"/>
          <p:nvPr/>
        </p:nvSpPr>
        <p:spPr>
          <a:xfrm>
            <a:off x="716170" y="12024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ore-KR" altLang="en-US" dirty="0"/>
              <a:t>선정</a:t>
            </a:r>
            <a:r>
              <a:rPr kumimoji="1" lang="ko-KR" altLang="en-US" dirty="0"/>
              <a:t> 시스템</a:t>
            </a:r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661997-306C-ED41-87C4-35CC86A5DC2B}"/>
              </a:ext>
            </a:extLst>
          </p:cNvPr>
          <p:cNvGrpSpPr/>
          <p:nvPr/>
        </p:nvGrpSpPr>
        <p:grpSpPr>
          <a:xfrm>
            <a:off x="1987043" y="1908715"/>
            <a:ext cx="5169913" cy="2213806"/>
            <a:chOff x="2205812" y="1840835"/>
            <a:chExt cx="5169913" cy="2213806"/>
          </a:xfrm>
        </p:grpSpPr>
        <p:pic>
          <p:nvPicPr>
            <p:cNvPr id="4" name="그림 3" descr="건물, 실외, 거리, 대형이(가) 표시된 사진&#10;&#10;자동 생성된 설명">
              <a:extLst>
                <a:ext uri="{FF2B5EF4-FFF2-40B4-BE49-F238E27FC236}">
                  <a16:creationId xmlns:a16="http://schemas.microsoft.com/office/drawing/2014/main" id="{00FA89EB-0DFB-AC4C-AA96-E1984E555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812" y="1840835"/>
              <a:ext cx="2213805" cy="2213805"/>
            </a:xfrm>
            <a:prstGeom prst="rect">
              <a:avLst/>
            </a:prstGeom>
          </p:spPr>
        </p:pic>
        <p:pic>
          <p:nvPicPr>
            <p:cNvPr id="9" name="그림 8" descr="실내, 테이블, 하얀색, 창문이(가) 표시된 사진&#10;&#10;자동 생성된 설명">
              <a:extLst>
                <a:ext uri="{FF2B5EF4-FFF2-40B4-BE49-F238E27FC236}">
                  <a16:creationId xmlns:a16="http://schemas.microsoft.com/office/drawing/2014/main" id="{4136037C-9CF6-6B48-AA57-64F6030E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6886" y="1840836"/>
              <a:ext cx="2228839" cy="22138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4141F-C537-0147-A4B6-E14F98AA6956}"/>
              </a:ext>
            </a:extLst>
          </p:cNvPr>
          <p:cNvGrpSpPr/>
          <p:nvPr/>
        </p:nvGrpSpPr>
        <p:grpSpPr>
          <a:xfrm>
            <a:off x="2719895" y="4480061"/>
            <a:ext cx="3704209" cy="1750159"/>
            <a:chOff x="3011928" y="4492093"/>
            <a:chExt cx="3704209" cy="17501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BB9C2C-9DBC-104F-AAAD-09CDD4DFD9CE}"/>
                </a:ext>
              </a:extLst>
            </p:cNvPr>
            <p:cNvSpPr txBox="1"/>
            <p:nvPr/>
          </p:nvSpPr>
          <p:spPr>
            <a:xfrm>
              <a:off x="3011928" y="4492093"/>
              <a:ext cx="3454792" cy="1750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ore-KR" altLang="en-US" dirty="0"/>
                <a:t>런드리고</a:t>
              </a:r>
              <a:r>
                <a:rPr kumimoji="1" lang="en-US" altLang="ko-Kore-KR" dirty="0"/>
                <a:t>,</a:t>
              </a:r>
              <a:r>
                <a:rPr kumimoji="1" lang="ko-KR" altLang="en-US" dirty="0"/>
                <a:t> 빨래 없는 생활의 시작</a:t>
              </a:r>
              <a:endParaRPr kumimoji="1" lang="en-US" altLang="ko-KR" dirty="0"/>
            </a:p>
            <a:p>
              <a:pPr>
                <a:lnSpc>
                  <a:spcPct val="130000"/>
                </a:lnSpc>
              </a:pPr>
              <a:endParaRPr kumimoji="1" lang="en-US" altLang="ko-Kore-KR" sz="700" dirty="0"/>
            </a:p>
            <a:p>
              <a:pPr>
                <a:lnSpc>
                  <a:spcPct val="130000"/>
                </a:lnSpc>
              </a:pPr>
              <a:r>
                <a:rPr kumimoji="1" lang="ko-KR" altLang="en-US" sz="1500" dirty="0"/>
                <a:t> </a:t>
              </a:r>
              <a:r>
                <a:rPr kumimoji="1" lang="en-US" altLang="ko-KR" sz="1500" dirty="0"/>
                <a:t>1.</a:t>
              </a:r>
              <a:r>
                <a:rPr kumimoji="1" lang="ko-KR" altLang="en-US" sz="1500" dirty="0"/>
                <a:t> 서비스 신청</a:t>
              </a:r>
              <a:endParaRPr kumimoji="1" lang="en-US" altLang="ko-KR" sz="1500" dirty="0"/>
            </a:p>
            <a:p>
              <a:pPr>
                <a:lnSpc>
                  <a:spcPct val="130000"/>
                </a:lnSpc>
              </a:pPr>
              <a:r>
                <a:rPr kumimoji="1" lang="ko-KR" altLang="en-US" sz="1500" dirty="0"/>
                <a:t> </a:t>
              </a:r>
              <a:r>
                <a:rPr kumimoji="1" lang="en-US" altLang="ko-KR" sz="1500" dirty="0"/>
                <a:t>2.</a:t>
              </a:r>
              <a:r>
                <a:rPr kumimoji="1" lang="ko-KR" altLang="en-US" sz="1500" dirty="0"/>
                <a:t> </a:t>
              </a:r>
              <a:r>
                <a:rPr kumimoji="1" lang="ko-KR" altLang="en-US" sz="1500" dirty="0" err="1"/>
                <a:t>웰컴</a:t>
              </a:r>
              <a:r>
                <a:rPr kumimoji="1" lang="ko-KR" altLang="en-US" sz="1500" dirty="0"/>
                <a:t> 키트</a:t>
              </a:r>
              <a:r>
                <a:rPr kumimoji="1" lang="en-US" altLang="ko-KR" sz="1500" dirty="0"/>
                <a:t>(</a:t>
              </a:r>
              <a:r>
                <a:rPr kumimoji="1" lang="ko-KR" altLang="en-US" sz="1500" dirty="0" err="1"/>
                <a:t>런드렛</a:t>
              </a:r>
              <a:r>
                <a:rPr kumimoji="1" lang="en-US" altLang="ko-KR" sz="1500" dirty="0"/>
                <a:t>)</a:t>
              </a:r>
              <a:r>
                <a:rPr kumimoji="1" lang="ko-KR" altLang="en-US" sz="1500" dirty="0"/>
                <a:t> 받기      </a:t>
              </a:r>
              <a:endParaRPr kumimoji="1" lang="en-US" altLang="ko-KR" sz="1500" dirty="0"/>
            </a:p>
            <a:p>
              <a:pPr>
                <a:lnSpc>
                  <a:spcPct val="130000"/>
                </a:lnSpc>
              </a:pPr>
              <a:r>
                <a:rPr kumimoji="1" lang="ko-KR" altLang="en-US" sz="1500" dirty="0"/>
                <a:t> </a:t>
              </a:r>
              <a:r>
                <a:rPr kumimoji="1" lang="en-US" altLang="ko-KR" sz="1500" dirty="0"/>
                <a:t>3.</a:t>
              </a:r>
              <a:r>
                <a:rPr kumimoji="1" lang="ko-KR" altLang="en-US" sz="1500" dirty="0"/>
                <a:t> 스마트키 연결</a:t>
              </a:r>
              <a:endParaRPr kumimoji="1" lang="en-US" altLang="ko-KR" sz="1500" dirty="0"/>
            </a:p>
            <a:p>
              <a:pPr>
                <a:lnSpc>
                  <a:spcPct val="130000"/>
                </a:lnSpc>
              </a:pPr>
              <a:endParaRPr kumimoji="1" lang="ko-Kore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70920-3094-A24B-A1BD-E1ED82B7D348}"/>
                </a:ext>
              </a:extLst>
            </p:cNvPr>
            <p:cNvSpPr txBox="1"/>
            <p:nvPr/>
          </p:nvSpPr>
          <p:spPr>
            <a:xfrm>
              <a:off x="5529594" y="4985544"/>
              <a:ext cx="1186543" cy="966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ore-KR" sz="1500" dirty="0"/>
                <a:t>4</a:t>
              </a:r>
              <a:r>
                <a:rPr kumimoji="1" lang="en-US" altLang="ko-KR" sz="1500" dirty="0"/>
                <a:t>.</a:t>
              </a:r>
              <a:r>
                <a:rPr kumimoji="1" lang="ko-KR" altLang="en-US" sz="1500" dirty="0"/>
                <a:t> 수거 요청</a:t>
              </a:r>
              <a:endParaRPr kumimoji="1" lang="en-US" altLang="ko-KR" sz="1500" dirty="0"/>
            </a:p>
            <a:p>
              <a:pPr>
                <a:lnSpc>
                  <a:spcPct val="130000"/>
                </a:lnSpc>
              </a:pPr>
              <a:r>
                <a:rPr kumimoji="1" lang="en-US" altLang="ko-KR" sz="1500" dirty="0"/>
                <a:t>5.</a:t>
              </a:r>
              <a:r>
                <a:rPr kumimoji="1" lang="ko-KR" altLang="en-US" sz="1500" dirty="0"/>
                <a:t> 세탁 진행</a:t>
              </a:r>
              <a:endParaRPr kumimoji="1" lang="en-US" altLang="ko-KR" sz="1500" dirty="0"/>
            </a:p>
            <a:p>
              <a:pPr>
                <a:lnSpc>
                  <a:spcPct val="130000"/>
                </a:lnSpc>
              </a:pPr>
              <a:r>
                <a:rPr kumimoji="1" lang="en-US" altLang="ko-KR" sz="1500" dirty="0"/>
                <a:t>6.</a:t>
              </a:r>
              <a:r>
                <a:rPr kumimoji="1" lang="ko-KR" altLang="en-US" sz="1500" dirty="0"/>
                <a:t> 빨래 끝</a:t>
              </a:r>
              <a:endParaRPr kumimoji="1" lang="ko-Kore-KR" altLang="en-US" sz="15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2C0566-CC85-4094-BB59-65D40108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3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E69A79-2EB7-4441-A0D2-96813552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" y="2008336"/>
            <a:ext cx="6062759" cy="57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80F4E9-144D-DB47-979C-3D2814EA50A1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4F6B5-7099-3A4B-B68B-50E7ABBB8AEA}"/>
              </a:ext>
            </a:extLst>
          </p:cNvPr>
          <p:cNvSpPr txBox="1"/>
          <p:nvPr/>
        </p:nvSpPr>
        <p:spPr>
          <a:xfrm>
            <a:off x="658367" y="775856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휴면 고객 관리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40077-90F4-7148-9714-4039974C0852}"/>
              </a:ext>
            </a:extLst>
          </p:cNvPr>
          <p:cNvSpPr txBox="1"/>
          <p:nvPr/>
        </p:nvSpPr>
        <p:spPr>
          <a:xfrm>
            <a:off x="3805225" y="6306884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휴면 고객 관리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ECFB5E-8A21-48D2-A8DA-16DD69F8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3FE6C8-D531-47DE-A476-AA4EC1401CDF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7" name="직선 연결선[R] 7">
              <a:extLst>
                <a:ext uri="{FF2B5EF4-FFF2-40B4-BE49-F238E27FC236}">
                  <a16:creationId xmlns:a16="http://schemas.microsoft.com/office/drawing/2014/main" id="{734DDE27-2BEE-4A80-BF96-DD56F5375724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764678A-4EF1-4002-99AA-5E486066FA4A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6EBCEF9E-6EFB-4B41-A507-34BE0E54CB69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ADD4EE2F-F2C6-476D-A30A-501A2E2F583B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A5E47E26-5E5A-43E4-8E8A-DC98EFDE7FB0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E2C42687-D8D9-42EB-8F76-7DA0296C97D3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F3D764CA-0CD6-4E1D-A7CD-D1911E18E726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BCC6FC37-6AB0-464C-B2A7-1DD757715E60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DC895394-3C27-495B-BEAA-6720B14B4CBD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00F40164-B554-4BE3-BDB5-77B244861B5A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휴면 고객 관리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E4B2344F-4F53-41C3-BE0E-1FD96D9324ED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50E08DAF-5B97-41F1-8975-A1A5F1FA6A2E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9" name="사각형: 둥근 대각선 방향 모서리 38">
                <a:extLst>
                  <a:ext uri="{FF2B5EF4-FFF2-40B4-BE49-F238E27FC236}">
                    <a16:creationId xmlns:a16="http://schemas.microsoft.com/office/drawing/2014/main" id="{C7FC2E94-91AC-47A3-B2E3-9F7AF34F9960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063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B0F5F7-46AC-4E2E-8117-AE8A9BC9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5654" y="1845448"/>
            <a:ext cx="6566789" cy="62388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38EA9-9017-F240-BB77-D50BFE80DE51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161861-1F13-F24F-A6EB-370E640B2981}"/>
              </a:ext>
            </a:extLst>
          </p:cNvPr>
          <p:cNvSpPr txBox="1"/>
          <p:nvPr/>
        </p:nvSpPr>
        <p:spPr>
          <a:xfrm>
            <a:off x="658367" y="775856"/>
            <a:ext cx="4740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카드 </a:t>
            </a:r>
            <a:r>
              <a:rPr kumimoji="1" lang="ko-KR" altLang="en-US" sz="1600" dirty="0" err="1"/>
              <a:t>제휴사</a:t>
            </a:r>
            <a:r>
              <a:rPr kumimoji="1" lang="ko-KR" altLang="en-US" sz="1600" dirty="0"/>
              <a:t> 체결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22138A-FEE3-8A45-A058-C7E789F6A3B4}"/>
              </a:ext>
            </a:extLst>
          </p:cNvPr>
          <p:cNvSpPr txBox="1"/>
          <p:nvPr/>
        </p:nvSpPr>
        <p:spPr>
          <a:xfrm>
            <a:off x="3446607" y="6303124"/>
            <a:ext cx="2167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27,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카드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제휴사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체결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11A1D-DBA9-4A2B-9DE4-278AA3AB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332BC1-47D2-45F0-951F-2DA0DDF19201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B0A99567-3538-48F4-9B8B-1C1093878E49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9901030-1991-48BC-9128-A6D67337DDB3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20B3D031-DE3C-496E-80BB-90D4541269B9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0D778C08-F1F0-44F5-9EF0-85039B7E301C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504F6EEB-DDEB-4745-8009-6FA36C2C4897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90441549-5844-4708-BFFD-7E29CD3AFF81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EBE20E84-4306-4A6D-B95A-7F3D6A163BF2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C90A3DFC-691D-4BE6-8733-670BF9FC7F2C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66A6D8AE-D56C-4904-871B-370DB19939F8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4719716D-20ED-4305-967C-9A8C3ABFB8B6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3799F07D-39F6-4C5D-9118-E621F605D60A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E29AC6D4-55C1-49FF-9DB2-637A0A7500AF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E78DCB6F-2977-4E74-9E6C-6E63541ED66A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815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8EA5E8-7280-425C-865B-573D2989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7061" y="1620000"/>
            <a:ext cx="6492649" cy="61684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5CB3EC-E13A-F448-8090-3D428185B3CE}"/>
              </a:ext>
            </a:extLst>
          </p:cNvPr>
          <p:cNvSpPr txBox="1"/>
          <p:nvPr/>
        </p:nvSpPr>
        <p:spPr>
          <a:xfrm>
            <a:off x="658367" y="314191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 DB System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7495C-0DF8-1B4A-A97E-17044C84F49E}"/>
              </a:ext>
            </a:extLst>
          </p:cNvPr>
          <p:cNvSpPr txBox="1"/>
          <p:nvPr/>
        </p:nvSpPr>
        <p:spPr>
          <a:xfrm>
            <a:off x="658367" y="775856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sz="1600" dirty="0"/>
              <a:t>논리적 데이터 모델 설계</a:t>
            </a:r>
            <a:r>
              <a:rPr kumimoji="1" lang="en-US" altLang="ko-KR" sz="1600" dirty="0"/>
              <a:t>(ERD)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–</a:t>
            </a:r>
            <a:r>
              <a:rPr kumimoji="1" lang="ko-KR" altLang="en-US" sz="1600" dirty="0"/>
              <a:t> 관련 상품 추천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971F1-B407-124A-8CAB-4BE23AA6B4E6}"/>
              </a:ext>
            </a:extLst>
          </p:cNvPr>
          <p:cNvSpPr txBox="1"/>
          <p:nvPr/>
        </p:nvSpPr>
        <p:spPr>
          <a:xfrm>
            <a:off x="3711486" y="6314097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관련 상품 추천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2EE3D1-E8B3-4449-B6BE-1D2B3C63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CBA961-9F03-41A4-AE77-A0CD43A30213}"/>
              </a:ext>
            </a:extLst>
          </p:cNvPr>
          <p:cNvGrpSpPr/>
          <p:nvPr/>
        </p:nvGrpSpPr>
        <p:grpSpPr>
          <a:xfrm>
            <a:off x="6120000" y="1440000"/>
            <a:ext cx="2491871" cy="5040000"/>
            <a:chOff x="6099063" y="1382587"/>
            <a:chExt cx="2491871" cy="5040000"/>
          </a:xfrm>
        </p:grpSpPr>
        <p:cxnSp>
          <p:nvCxnSpPr>
            <p:cNvPr id="26" name="직선 연결선[R] 7">
              <a:extLst>
                <a:ext uri="{FF2B5EF4-FFF2-40B4-BE49-F238E27FC236}">
                  <a16:creationId xmlns:a16="http://schemas.microsoft.com/office/drawing/2014/main" id="{469B8FD6-3232-4890-8E21-5E40387E2883}"/>
                </a:ext>
              </a:extLst>
            </p:cNvPr>
            <p:cNvCxnSpPr>
              <a:cxnSpLocks/>
            </p:cNvCxnSpPr>
            <p:nvPr/>
          </p:nvCxnSpPr>
          <p:spPr>
            <a:xfrm>
              <a:off x="6099063" y="1382587"/>
              <a:ext cx="0" cy="5040000"/>
            </a:xfrm>
            <a:prstGeom prst="line">
              <a:avLst/>
            </a:prstGeom>
            <a:ln cmpd="dbl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97D2964-5601-4439-8B87-906322CF8C4C}"/>
                </a:ext>
              </a:extLst>
            </p:cNvPr>
            <p:cNvGrpSpPr/>
            <p:nvPr/>
          </p:nvGrpSpPr>
          <p:grpSpPr>
            <a:xfrm>
              <a:off x="6360296" y="2093731"/>
              <a:ext cx="2230638" cy="3344878"/>
              <a:chOff x="1441689" y="451757"/>
              <a:chExt cx="2230638" cy="3344878"/>
            </a:xfrm>
          </p:grpSpPr>
          <p:sp>
            <p:nvSpPr>
              <p:cNvPr id="28" name="사각형: 둥근 대각선 방향 모서리 27">
                <a:extLst>
                  <a:ext uri="{FF2B5EF4-FFF2-40B4-BE49-F238E27FC236}">
                    <a16:creationId xmlns:a16="http://schemas.microsoft.com/office/drawing/2014/main" id="{015BDD3A-A636-4AA2-BDD6-2C46726B1E87}"/>
                  </a:ext>
                </a:extLst>
              </p:cNvPr>
              <p:cNvSpPr/>
              <p:nvPr/>
            </p:nvSpPr>
            <p:spPr>
              <a:xfrm>
                <a:off x="1441689" y="82628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포인트 적립 및 사용</a:t>
                </a:r>
              </a:p>
            </p:txBody>
          </p:sp>
          <p:sp>
            <p:nvSpPr>
              <p:cNvPr id="29" name="사각형: 둥근 대각선 방향 모서리 28">
                <a:extLst>
                  <a:ext uri="{FF2B5EF4-FFF2-40B4-BE49-F238E27FC236}">
                    <a16:creationId xmlns:a16="http://schemas.microsoft.com/office/drawing/2014/main" id="{957AE442-7093-4E07-B16D-4150C374B1F6}"/>
                  </a:ext>
                </a:extLst>
              </p:cNvPr>
              <p:cNvSpPr/>
              <p:nvPr/>
            </p:nvSpPr>
            <p:spPr>
              <a:xfrm>
                <a:off x="1441689" y="11282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수요탄력적 배달원 배치</a:t>
                </a:r>
              </a:p>
            </p:txBody>
          </p:sp>
          <p:sp>
            <p:nvSpPr>
              <p:cNvPr id="30" name="사각형: 둥근 대각선 방향 모서리 29">
                <a:extLst>
                  <a:ext uri="{FF2B5EF4-FFF2-40B4-BE49-F238E27FC236}">
                    <a16:creationId xmlns:a16="http://schemas.microsoft.com/office/drawing/2014/main" id="{B41B2D60-3FDF-4CEC-981C-4D1240FE3743}"/>
                  </a:ext>
                </a:extLst>
              </p:cNvPr>
              <p:cNvSpPr/>
              <p:nvPr/>
            </p:nvSpPr>
            <p:spPr>
              <a:xfrm>
                <a:off x="1441689" y="143013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누적 가입 고객 확인</a:t>
                </a:r>
              </a:p>
            </p:txBody>
          </p:sp>
          <p:sp>
            <p:nvSpPr>
              <p:cNvPr id="31" name="사각형: 둥근 대각선 방향 모서리 30">
                <a:extLst>
                  <a:ext uri="{FF2B5EF4-FFF2-40B4-BE49-F238E27FC236}">
                    <a16:creationId xmlns:a16="http://schemas.microsoft.com/office/drawing/2014/main" id="{F3D7C734-8468-43BE-8C9C-27EB2712746A}"/>
                  </a:ext>
                </a:extLst>
              </p:cNvPr>
              <p:cNvSpPr/>
              <p:nvPr/>
            </p:nvSpPr>
            <p:spPr>
              <a:xfrm>
                <a:off x="1441689" y="173205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배송 상태 추적</a:t>
                </a:r>
              </a:p>
            </p:txBody>
          </p:sp>
          <p:sp>
            <p:nvSpPr>
              <p:cNvPr id="32" name="사각형: 둥근 대각선 방향 모서리 31">
                <a:extLst>
                  <a:ext uri="{FF2B5EF4-FFF2-40B4-BE49-F238E27FC236}">
                    <a16:creationId xmlns:a16="http://schemas.microsoft.com/office/drawing/2014/main" id="{ABC83D3C-0E0C-4179-99FA-5F823A33AD78}"/>
                  </a:ext>
                </a:extLst>
              </p:cNvPr>
              <p:cNvSpPr/>
              <p:nvPr/>
            </p:nvSpPr>
            <p:spPr>
              <a:xfrm>
                <a:off x="1441689" y="2033978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맞춤 요금제 제안</a:t>
                </a:r>
              </a:p>
            </p:txBody>
          </p:sp>
          <p:sp>
            <p:nvSpPr>
              <p:cNvPr id="33" name="사각형: 둥근 대각선 방향 모서리 32">
                <a:extLst>
                  <a:ext uri="{FF2B5EF4-FFF2-40B4-BE49-F238E27FC236}">
                    <a16:creationId xmlns:a16="http://schemas.microsoft.com/office/drawing/2014/main" id="{C5FD12D8-5861-4A92-811D-6051AFF87EE3}"/>
                  </a:ext>
                </a:extLst>
              </p:cNvPr>
              <p:cNvSpPr/>
              <p:nvPr/>
            </p:nvSpPr>
            <p:spPr>
              <a:xfrm>
                <a:off x="1441689" y="2335902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신규 요금제 생성</a:t>
                </a:r>
              </a:p>
            </p:txBody>
          </p:sp>
          <p:sp>
            <p:nvSpPr>
              <p:cNvPr id="34" name="사각형: 둥근 대각선 방향 모서리 33">
                <a:extLst>
                  <a:ext uri="{FF2B5EF4-FFF2-40B4-BE49-F238E27FC236}">
                    <a16:creationId xmlns:a16="http://schemas.microsoft.com/office/drawing/2014/main" id="{3A9BB787-0FCC-462E-9A9C-EAABDE660BFB}"/>
                  </a:ext>
                </a:extLst>
              </p:cNvPr>
              <p:cNvSpPr/>
              <p:nvPr/>
            </p:nvSpPr>
            <p:spPr>
              <a:xfrm>
                <a:off x="1441689" y="2637825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수요가 적은 요금제 삭제</a:t>
                </a:r>
              </a:p>
            </p:txBody>
          </p:sp>
          <p:sp>
            <p:nvSpPr>
              <p:cNvPr id="35" name="사각형: 둥근 대각선 방향 모서리 34">
                <a:extLst>
                  <a:ext uri="{FF2B5EF4-FFF2-40B4-BE49-F238E27FC236}">
                    <a16:creationId xmlns:a16="http://schemas.microsoft.com/office/drawing/2014/main" id="{8578584F-470C-42FC-83CE-37EF920A3DA3}"/>
                  </a:ext>
                </a:extLst>
              </p:cNvPr>
              <p:cNvSpPr/>
              <p:nvPr/>
            </p:nvSpPr>
            <p:spPr>
              <a:xfrm>
                <a:off x="1441689" y="2940467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휴면 고객 관리</a:t>
                </a:r>
              </a:p>
            </p:txBody>
          </p:sp>
          <p:sp>
            <p:nvSpPr>
              <p:cNvPr id="36" name="사각형: 둥근 대각선 방향 모서리 35">
                <a:extLst>
                  <a:ext uri="{FF2B5EF4-FFF2-40B4-BE49-F238E27FC236}">
                    <a16:creationId xmlns:a16="http://schemas.microsoft.com/office/drawing/2014/main" id="{1D1389A4-1EF2-4E5A-AC39-F600D26AF3DA}"/>
                  </a:ext>
                </a:extLst>
              </p:cNvPr>
              <p:cNvSpPr/>
              <p:nvPr/>
            </p:nvSpPr>
            <p:spPr>
              <a:xfrm>
                <a:off x="1441689" y="3243109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alpha val="25000"/>
                      </a:schemeClr>
                    </a:solidFill>
                  </a:rPr>
                  <a:t>카드 제휴사 체결</a:t>
                </a:r>
              </a:p>
            </p:txBody>
          </p:sp>
          <p:sp>
            <p:nvSpPr>
              <p:cNvPr id="37" name="사각형: 둥근 대각선 방향 모서리 36">
                <a:extLst>
                  <a:ext uri="{FF2B5EF4-FFF2-40B4-BE49-F238E27FC236}">
                    <a16:creationId xmlns:a16="http://schemas.microsoft.com/office/drawing/2014/main" id="{D664982F-D9FD-4169-8E51-42AD3111E57A}"/>
                  </a:ext>
                </a:extLst>
              </p:cNvPr>
              <p:cNvSpPr/>
              <p:nvPr/>
            </p:nvSpPr>
            <p:spPr>
              <a:xfrm>
                <a:off x="1441689" y="3545751"/>
                <a:ext cx="2230638" cy="250884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관련 상품 추천</a:t>
                </a:r>
              </a:p>
            </p:txBody>
          </p:sp>
          <p:sp>
            <p:nvSpPr>
              <p:cNvPr id="38" name="사각형: 둥근 대각선 방향 모서리 37">
                <a:extLst>
                  <a:ext uri="{FF2B5EF4-FFF2-40B4-BE49-F238E27FC236}">
                    <a16:creationId xmlns:a16="http://schemas.microsoft.com/office/drawing/2014/main" id="{82C3109A-575B-4A60-928B-7A4E352B43BC}"/>
                  </a:ext>
                </a:extLst>
              </p:cNvPr>
              <p:cNvSpPr/>
              <p:nvPr/>
            </p:nvSpPr>
            <p:spPr>
              <a:xfrm>
                <a:off x="1441689" y="451757"/>
                <a:ext cx="2230638" cy="250884"/>
              </a:xfrm>
              <a:prstGeom prst="round2Diag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u="sng" dirty="0">
                    <a:solidFill>
                      <a:schemeClr val="tx1"/>
                    </a:solidFill>
                  </a:rPr>
                  <a:t>복합 기능 요구사항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840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데이터 사전 정의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2B71BE-0CE2-E74E-AE7E-E71E4AA25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69642"/>
              </p:ext>
            </p:extLst>
          </p:nvPr>
        </p:nvGraphicFramePr>
        <p:xfrm>
          <a:off x="1706804" y="1799303"/>
          <a:ext cx="2787300" cy="46032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88">
                  <a:extLst>
                    <a:ext uri="{9D8B030D-6E8A-4147-A177-3AD203B41FA5}">
                      <a16:colId xmlns:a16="http://schemas.microsoft.com/office/drawing/2014/main" val="1202497515"/>
                    </a:ext>
                  </a:extLst>
                </a:gridCol>
                <a:gridCol w="858705">
                  <a:extLst>
                    <a:ext uri="{9D8B030D-6E8A-4147-A177-3AD203B41FA5}">
                      <a16:colId xmlns:a16="http://schemas.microsoft.com/office/drawing/2014/main" val="2586086164"/>
                    </a:ext>
                  </a:extLst>
                </a:gridCol>
                <a:gridCol w="963425">
                  <a:extLst>
                    <a:ext uri="{9D8B030D-6E8A-4147-A177-3AD203B41FA5}">
                      <a16:colId xmlns:a16="http://schemas.microsoft.com/office/drawing/2014/main" val="3288162918"/>
                    </a:ext>
                  </a:extLst>
                </a:gridCol>
                <a:gridCol w="530582">
                  <a:extLst>
                    <a:ext uri="{9D8B030D-6E8A-4147-A177-3AD203B41FA5}">
                      <a16:colId xmlns:a16="http://schemas.microsoft.com/office/drawing/2014/main" val="3040173632"/>
                    </a:ext>
                  </a:extLst>
                </a:gridCol>
              </a:tblGrid>
              <a:tr h="112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데이터사전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0877567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r>
                        <a:rPr lang="en" sz="500" u="none" strike="noStrike">
                          <a:effectLst/>
                        </a:rPr>
                        <a:t>ID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491803762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Text(50)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580619756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생년월일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88197411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전화번호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91824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361182891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574736213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도로명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783150896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상세주소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Text(50)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049936184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이메일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Text(100)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717188268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가입일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427038398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포인트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포인트번호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418439862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r>
                        <a:rPr lang="en" sz="500" u="none" strike="noStrike">
                          <a:effectLst/>
                        </a:rPr>
                        <a:t>ID REF</a:t>
                      </a:r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066945421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적립내역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적립내역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적립포인트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34707353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적립내역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적립일자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Datetime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4594239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사용내역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사용내역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사용포인트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8092321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사용내역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사용일자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Datetime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01286974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세탁서비스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서비스이름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63246610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r>
                        <a:rPr lang="en" sz="500" u="none" strike="noStrike">
                          <a:effectLst/>
                        </a:rPr>
                        <a:t>ID REF</a:t>
                      </a:r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98257062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물빨래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565331214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와이셔츠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876833916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드라이클리닝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512651283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이불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521924933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구성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무료수거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864007486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서비스금액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582092243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이용상태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08157435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신청일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832866668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결제정보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r>
                        <a:rPr lang="en" sz="500" u="none" strike="noStrike">
                          <a:effectLst/>
                        </a:rPr>
                        <a:t>ID REF</a:t>
                      </a:r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313771052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카드번호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44517957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유효기간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유효기간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09115885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유효기간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월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19787883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생년월일 </a:t>
                      </a:r>
                      <a:r>
                        <a:rPr lang="en" sz="500" u="none" strike="noStrike">
                          <a:effectLst/>
                        </a:rPr>
                        <a:t>REF</a:t>
                      </a:r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Date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098182805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결제내역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결제내역</a:t>
                      </a:r>
                      <a:r>
                        <a:rPr lang="en" sz="500" u="none" strike="noStrike">
                          <a:effectLst/>
                        </a:rPr>
                        <a:t>ID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533924239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r>
                        <a:rPr lang="en" sz="500" u="none" strike="noStrike">
                          <a:effectLst/>
                        </a:rPr>
                        <a:t>ID REF</a:t>
                      </a:r>
                      <a:r>
                        <a:rPr lang="ko-KR" altLang="en-US" sz="500" u="none" strike="noStrike">
                          <a:effectLst/>
                        </a:rPr>
                        <a:t>고객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34506671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이용서비스 </a:t>
                      </a:r>
                      <a:r>
                        <a:rPr lang="en" sz="500" u="none" strike="noStrike">
                          <a:effectLst/>
                        </a:rPr>
                        <a:t>REF</a:t>
                      </a:r>
                      <a:r>
                        <a:rPr lang="ko-KR" altLang="en-US" sz="500" u="none" strike="noStrike">
                          <a:effectLst/>
                        </a:rPr>
                        <a:t>세탁서비스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Text(30)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679350379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물빨래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778616821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와이셔츠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81038297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드라이클리닝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4011546388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이불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412972188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수거배송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Integer not null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964815204"/>
                  </a:ext>
                </a:extLst>
              </a:tr>
              <a:tr h="11227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이용항목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제품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 dirty="0">
                          <a:effectLst/>
                        </a:rPr>
                        <a:t>Integer not null</a:t>
                      </a:r>
                      <a:endParaRPr lang="en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12693449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7E7C51-AC4B-0B4B-8856-D576A4B4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26715"/>
              </p:ext>
            </p:extLst>
          </p:nvPr>
        </p:nvGraphicFramePr>
        <p:xfrm>
          <a:off x="4649898" y="1803106"/>
          <a:ext cx="2983836" cy="4603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232">
                  <a:extLst>
                    <a:ext uri="{9D8B030D-6E8A-4147-A177-3AD203B41FA5}">
                      <a16:colId xmlns:a16="http://schemas.microsoft.com/office/drawing/2014/main" val="86297503"/>
                    </a:ext>
                  </a:extLst>
                </a:gridCol>
                <a:gridCol w="919253">
                  <a:extLst>
                    <a:ext uri="{9D8B030D-6E8A-4147-A177-3AD203B41FA5}">
                      <a16:colId xmlns:a16="http://schemas.microsoft.com/office/drawing/2014/main" val="2951064467"/>
                    </a:ext>
                  </a:extLst>
                </a:gridCol>
                <a:gridCol w="1031357">
                  <a:extLst>
                    <a:ext uri="{9D8B030D-6E8A-4147-A177-3AD203B41FA5}">
                      <a16:colId xmlns:a16="http://schemas.microsoft.com/office/drawing/2014/main" val="751449015"/>
                    </a:ext>
                  </a:extLst>
                </a:gridCol>
                <a:gridCol w="567994">
                  <a:extLst>
                    <a:ext uri="{9D8B030D-6E8A-4147-A177-3AD203B41FA5}">
                      <a16:colId xmlns:a16="http://schemas.microsoft.com/office/drawing/2014/main" val="2665857068"/>
                    </a:ext>
                  </a:extLst>
                </a:gridCol>
              </a:tblGrid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총결제금액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총결제금액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결제금액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335680882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총결제금액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할인금액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039816169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 dirty="0">
                          <a:effectLst/>
                        </a:rPr>
                        <a:t>　</a:t>
                      </a:r>
                      <a:endParaRPr lang="ko-Kore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결제일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 dirty="0">
                          <a:effectLst/>
                        </a:rPr>
                        <a:t>Datetime</a:t>
                      </a:r>
                      <a:endParaRPr lang="en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 dirty="0">
                          <a:effectLst/>
                        </a:rPr>
                        <a:t>　</a:t>
                      </a:r>
                      <a:endParaRPr lang="ko-Kore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660950535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런드렛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런드렛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12507498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r>
                        <a:rPr lang="en" sz="400" u="none" strike="noStrike">
                          <a:effectLst/>
                        </a:rPr>
                        <a:t>ID REF</a:t>
                      </a:r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48297095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블루투스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0734000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세탁물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세탁물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87481676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r>
                        <a:rPr lang="en" sz="400" u="none" strike="noStrike">
                          <a:effectLst/>
                        </a:rPr>
                        <a:t>ID REF</a:t>
                      </a:r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518780715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드라이클리닝 개수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16856009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물빨래 개수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7699231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이불빨래 개수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48182685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와이셔츠 개수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31712162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810320299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제품유형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Text(50)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202897790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제품이름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Text(50)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663064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제품설명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Text(150)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57141528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제품가격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14834138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평균사용현황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내역</a:t>
                      </a:r>
                      <a:r>
                        <a:rPr lang="en" sz="400" u="none" strike="noStrike">
                          <a:effectLst/>
                        </a:rPr>
                        <a:t>ID REF</a:t>
                      </a:r>
                      <a:r>
                        <a:rPr lang="ko-KR" altLang="en-US" sz="400" u="none" strike="noStrike">
                          <a:effectLst/>
                        </a:rPr>
                        <a:t>결제내역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361439045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r>
                        <a:rPr lang="en" sz="400" u="none" strike="noStrike">
                          <a:effectLst/>
                        </a:rPr>
                        <a:t>ID REF</a:t>
                      </a:r>
                      <a:r>
                        <a:rPr lang="ko-KR" altLang="en-US" sz="400" u="none" strike="noStrike">
                          <a:effectLst/>
                        </a:rPr>
                        <a:t>고객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58755109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이용서비스 </a:t>
                      </a:r>
                      <a:r>
                        <a:rPr lang="en" sz="400" u="none" strike="noStrike">
                          <a:effectLst/>
                        </a:rPr>
                        <a:t>REF</a:t>
                      </a:r>
                      <a:r>
                        <a:rPr lang="ko-KR" altLang="en-US" sz="400" u="none" strike="noStrike">
                          <a:effectLst/>
                        </a:rPr>
                        <a:t>결제내역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19564610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이용항목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드라이클리닝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834319378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물빨래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049655740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이불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30642694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와이셔츠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92287162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월평균 이용횟수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6260779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세탁공장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509177260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공장주소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공장주소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시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970856018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공장주소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구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80559860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공장주소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도로명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639833832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공장주소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상세주소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Text(50)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25333170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공장이름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13108599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배달원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090885511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이름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Text(50)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48231864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고용일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Date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28305116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전화번호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824115168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수용가능 런더리셋 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553732264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구역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지역명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96179102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일평균주문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926830354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배달원</a:t>
                      </a:r>
                      <a:r>
                        <a:rPr lang="en" sz="400" u="none" strike="noStrike">
                          <a:effectLst/>
                        </a:rPr>
                        <a:t>ID REF</a:t>
                      </a:r>
                      <a:r>
                        <a:rPr lang="ko-KR" altLang="en-US" sz="400" u="none" strike="noStrike">
                          <a:effectLst/>
                        </a:rPr>
                        <a:t>배달원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566453925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배달정보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</a:t>
                      </a:r>
                      <a:r>
                        <a:rPr lang="en" sz="400" u="none" strike="noStrike">
                          <a:effectLst/>
                        </a:rPr>
                        <a:t>ID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Integer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989977093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배달시간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Datetime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790609744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배달위치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배달위치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시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504169237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배달위치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구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49383382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배달위치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도로명주소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>
                          <a:effectLst/>
                        </a:rPr>
                        <a:t>Text(30) not null</a:t>
                      </a:r>
                      <a:endParaRPr lang="en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6791396"/>
                  </a:ext>
                </a:extLst>
              </a:tr>
              <a:tr h="102293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400" u="none" strike="noStrike">
                          <a:effectLst/>
                        </a:rPr>
                        <a:t>　</a:t>
                      </a:r>
                      <a:endParaRPr lang="ko-Kore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배달위치</a:t>
                      </a:r>
                      <a:r>
                        <a:rPr lang="en-US" altLang="ko-KR" sz="400" u="none" strike="noStrike">
                          <a:effectLst/>
                        </a:rPr>
                        <a:t>_</a:t>
                      </a:r>
                      <a:r>
                        <a:rPr lang="ko-KR" altLang="en-US" sz="400" u="none" strike="noStrike">
                          <a:effectLst/>
                        </a:rPr>
                        <a:t>상세주소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400" u="none" strike="noStrike" dirty="0">
                          <a:effectLst/>
                        </a:rPr>
                        <a:t>Text(50) not null</a:t>
                      </a:r>
                      <a:endParaRPr lang="en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7921936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E6C3E2-83C1-CB48-A284-7363E053CD15}"/>
              </a:ext>
            </a:extLst>
          </p:cNvPr>
          <p:cNvSpPr txBox="1"/>
          <p:nvPr/>
        </p:nvSpPr>
        <p:spPr>
          <a:xfrm>
            <a:off x="6413830" y="6402537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 사전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DFF9C-6F5A-4D90-A6C7-68A6B5CB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46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데이터 사전 정의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2B71BE-0CE2-E74E-AE7E-E71E4AA25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95735"/>
              </p:ext>
            </p:extLst>
          </p:nvPr>
        </p:nvGraphicFramePr>
        <p:xfrm>
          <a:off x="658368" y="1788394"/>
          <a:ext cx="3450081" cy="445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7927">
                  <a:extLst>
                    <a:ext uri="{9D8B030D-6E8A-4147-A177-3AD203B41FA5}">
                      <a16:colId xmlns:a16="http://schemas.microsoft.com/office/drawing/2014/main" val="1202497515"/>
                    </a:ext>
                  </a:extLst>
                </a:gridCol>
                <a:gridCol w="1062893">
                  <a:extLst>
                    <a:ext uri="{9D8B030D-6E8A-4147-A177-3AD203B41FA5}">
                      <a16:colId xmlns:a16="http://schemas.microsoft.com/office/drawing/2014/main" val="2586086164"/>
                    </a:ext>
                  </a:extLst>
                </a:gridCol>
                <a:gridCol w="1084087">
                  <a:extLst>
                    <a:ext uri="{9D8B030D-6E8A-4147-A177-3AD203B41FA5}">
                      <a16:colId xmlns:a16="http://schemas.microsoft.com/office/drawing/2014/main" val="3288162918"/>
                    </a:ext>
                  </a:extLst>
                </a:gridCol>
                <a:gridCol w="765174">
                  <a:extLst>
                    <a:ext uri="{9D8B030D-6E8A-4147-A177-3AD203B41FA5}">
                      <a16:colId xmlns:a16="http://schemas.microsoft.com/office/drawing/2014/main" val="3040173632"/>
                    </a:ext>
                  </a:extLst>
                </a:gridCol>
              </a:tblGrid>
              <a:tr h="16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데이터사전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0877567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491803762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580619756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88197411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91824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361182891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574736213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도로명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783150896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상세주소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049936184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Text(100)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717188268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가입일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427038398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포인트번호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418439862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066945421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적립내역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적립내역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적립포인트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34707353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적립내역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적립일자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Datetime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4594239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사용내역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사용내역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사용포인트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248092321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사용내역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사용일자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Datetime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201286974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세탁서비스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서비스이름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63246610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98257062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물빨래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565331214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와이셔츠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876833916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드라이클리닝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512651283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이불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521924933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구성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무료수거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864007486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서비스금액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582092243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081574355"/>
                  </a:ext>
                </a:extLst>
              </a:tr>
              <a:tr h="164950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신청일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8328666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E6C3E2-83C1-CB48-A284-7363E053CD15}"/>
              </a:ext>
            </a:extLst>
          </p:cNvPr>
          <p:cNvSpPr txBox="1"/>
          <p:nvPr/>
        </p:nvSpPr>
        <p:spPr>
          <a:xfrm>
            <a:off x="6413830" y="6402537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 사전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DFF9C-6F5A-4D90-A6C7-68A6B5CB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A88387-4428-40BD-B222-B693C4120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76848"/>
              </p:ext>
            </p:extLst>
          </p:nvPr>
        </p:nvGraphicFramePr>
        <p:xfrm>
          <a:off x="4572000" y="1788393"/>
          <a:ext cx="3829050" cy="3098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7015">
                  <a:extLst>
                    <a:ext uri="{9D8B030D-6E8A-4147-A177-3AD203B41FA5}">
                      <a16:colId xmlns:a16="http://schemas.microsoft.com/office/drawing/2014/main" val="968510774"/>
                    </a:ext>
                  </a:extLst>
                </a:gridCol>
                <a:gridCol w="1179645">
                  <a:extLst>
                    <a:ext uri="{9D8B030D-6E8A-4147-A177-3AD203B41FA5}">
                      <a16:colId xmlns:a16="http://schemas.microsoft.com/office/drawing/2014/main" val="995787263"/>
                    </a:ext>
                  </a:extLst>
                </a:gridCol>
                <a:gridCol w="1323504">
                  <a:extLst>
                    <a:ext uri="{9D8B030D-6E8A-4147-A177-3AD203B41FA5}">
                      <a16:colId xmlns:a16="http://schemas.microsoft.com/office/drawing/2014/main" val="1749189153"/>
                    </a:ext>
                  </a:extLst>
                </a:gridCol>
                <a:gridCol w="728886">
                  <a:extLst>
                    <a:ext uri="{9D8B030D-6E8A-4147-A177-3AD203B41FA5}">
                      <a16:colId xmlns:a16="http://schemas.microsoft.com/office/drawing/2014/main" val="3432825484"/>
                    </a:ext>
                  </a:extLst>
                </a:gridCol>
              </a:tblGrid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결제정보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135113259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카드번호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476656109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유효기간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유효기간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년도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302026460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유효기간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901323487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생년월일 </a:t>
                      </a:r>
                      <a:r>
                        <a:rPr lang="en" sz="800" u="none" strike="noStrike">
                          <a:effectLst/>
                        </a:rPr>
                        <a:t>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132609202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결제내역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577517729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85891800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이용서비스 </a:t>
                      </a:r>
                      <a:r>
                        <a:rPr lang="en" sz="800" u="none" strike="noStrike" dirty="0">
                          <a:effectLst/>
                        </a:rPr>
                        <a:t>REF</a:t>
                      </a:r>
                      <a:r>
                        <a:rPr lang="ko-KR" altLang="en-US" sz="800" u="none" strike="noStrike" dirty="0">
                          <a:effectLst/>
                        </a:rPr>
                        <a:t>세탁서비스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781102916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물빨래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2190643151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와이셔츠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1480826991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드라이클리닝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452858062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이불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448856749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수거배송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975" marR="4975" marT="4975" marB="0" anchor="ctr"/>
                </a:tc>
                <a:extLst>
                  <a:ext uri="{0D108BD9-81ED-4DB2-BD59-A6C34878D82A}">
                    <a16:rowId xmlns:a16="http://schemas.microsoft.com/office/drawing/2014/main" val="3631643894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총결제금액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총결제금액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결제금액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756546510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총결제금액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할인금액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705794475"/>
                  </a:ext>
                </a:extLst>
              </a:tr>
              <a:tr h="18998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결제일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Datetime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793207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01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데이터 사전 정의</a:t>
            </a:r>
            <a:endParaRPr kumimoji="1" lang="ko-Kore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7E7C51-AC4B-0B4B-8856-D576A4B4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81741"/>
              </p:ext>
            </p:extLst>
          </p:nvPr>
        </p:nvGraphicFramePr>
        <p:xfrm>
          <a:off x="5208698" y="1788394"/>
          <a:ext cx="3539062" cy="420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1801">
                  <a:extLst>
                    <a:ext uri="{9D8B030D-6E8A-4147-A177-3AD203B41FA5}">
                      <a16:colId xmlns:a16="http://schemas.microsoft.com/office/drawing/2014/main" val="86297503"/>
                    </a:ext>
                  </a:extLst>
                </a:gridCol>
                <a:gridCol w="1021301">
                  <a:extLst>
                    <a:ext uri="{9D8B030D-6E8A-4147-A177-3AD203B41FA5}">
                      <a16:colId xmlns:a16="http://schemas.microsoft.com/office/drawing/2014/main" val="29510644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51449015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665857068"/>
                    </a:ext>
                  </a:extLst>
                </a:gridCol>
              </a:tblGrid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세탁공장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공장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509177260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공장주소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공장주소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970856018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공장주소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80559860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공장주소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도로명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639833832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공장주소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상세주소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253331707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공장이름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13108599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배달원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090885511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48231864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고용일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Date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283051167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전화번호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824115168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수용가능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런더리셋</a:t>
                      </a:r>
                      <a:r>
                        <a:rPr lang="ko-KR" altLang="en-US" sz="800" u="none" strike="noStrike" dirty="0">
                          <a:effectLst/>
                        </a:rPr>
                        <a:t> 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553732264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지역명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961791026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일평균주문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926830354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배달원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배달원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566453925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989977093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Datetime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790609744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배달위치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배달위치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504169237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배달위치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049383382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배달위치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도로명주소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Text(30)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6791396"/>
                  </a:ext>
                </a:extLst>
              </a:tr>
              <a:tr h="210046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배달위치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상세주소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Text(50)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7921936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E6C3E2-83C1-CB48-A284-7363E053CD15}"/>
              </a:ext>
            </a:extLst>
          </p:cNvPr>
          <p:cNvSpPr txBox="1"/>
          <p:nvPr/>
        </p:nvSpPr>
        <p:spPr>
          <a:xfrm>
            <a:off x="6413830" y="6402537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 사전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DFF9C-6F5A-4D90-A6C7-68A6B5CB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1F890F-2F7E-4877-8E65-0D53EF219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90472"/>
              </p:ext>
            </p:extLst>
          </p:nvPr>
        </p:nvGraphicFramePr>
        <p:xfrm>
          <a:off x="658367" y="1788395"/>
          <a:ext cx="4115855" cy="4652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433">
                  <a:extLst>
                    <a:ext uri="{9D8B030D-6E8A-4147-A177-3AD203B41FA5}">
                      <a16:colId xmlns:a16="http://schemas.microsoft.com/office/drawing/2014/main" val="3382675575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6162455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1153235499"/>
                    </a:ext>
                  </a:extLst>
                </a:gridCol>
                <a:gridCol w="872782">
                  <a:extLst>
                    <a:ext uri="{9D8B030D-6E8A-4147-A177-3AD203B41FA5}">
                      <a16:colId xmlns:a16="http://schemas.microsoft.com/office/drawing/2014/main" val="2572664703"/>
                    </a:ext>
                  </a:extLst>
                </a:gridCol>
              </a:tblGrid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런드렛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런드렛</a:t>
                      </a:r>
                      <a:r>
                        <a:rPr lang="en" sz="800" u="none" strike="noStrike" dirty="0">
                          <a:effectLst/>
                        </a:rPr>
                        <a:t>ID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435197779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042600855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블루투스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154040183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세탁물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세탁물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948461227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75611393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드라이클리닝 개수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936644004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물빨래 개수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962467802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이불빨래 개수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490716064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와이셔츠 개수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349510379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</a:t>
                      </a:r>
                      <a:r>
                        <a:rPr lang="en" sz="800" u="none" strike="noStrike">
                          <a:effectLst/>
                        </a:rPr>
                        <a:t>ID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675304345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제품유형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35689662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767662502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Text(150)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023697366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제품가격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>
                          <a:effectLst/>
                        </a:rPr>
                        <a:t>Integer not null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669704800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평균사용현황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내역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결제내역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332906471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r>
                        <a:rPr lang="en" sz="800" u="none" strike="noStrike">
                          <a:effectLst/>
                        </a:rPr>
                        <a:t>ID REF</a:t>
                      </a:r>
                      <a:r>
                        <a:rPr lang="ko-KR" altLang="en-US" sz="800" u="none" strike="noStrike">
                          <a:effectLst/>
                        </a:rPr>
                        <a:t>고객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648517635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이용서비스 </a:t>
                      </a:r>
                      <a:r>
                        <a:rPr lang="en" sz="800" u="none" strike="noStrike">
                          <a:effectLst/>
                        </a:rPr>
                        <a:t>REF</a:t>
                      </a:r>
                      <a:r>
                        <a:rPr lang="ko-KR" altLang="en-US" sz="800" u="none" strike="noStrike">
                          <a:effectLst/>
                        </a:rPr>
                        <a:t>결제내역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1273366270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월평균 이용항목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월평균 이용항목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드라이클리닝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339363844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물빨래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2362617243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이불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855025930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월평균 이용항목</a:t>
                      </a:r>
                      <a:r>
                        <a:rPr lang="en-US" altLang="ko-KR" sz="800" u="none" strike="noStrike">
                          <a:effectLst/>
                        </a:rPr>
                        <a:t>_</a:t>
                      </a:r>
                      <a:r>
                        <a:rPr lang="ko-KR" altLang="en-US" sz="800" u="none" strike="noStrike">
                          <a:effectLst/>
                        </a:rPr>
                        <a:t>와이셔츠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94874774"/>
                  </a:ext>
                </a:extLst>
              </a:tr>
              <a:tr h="209734"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월평균 이용횟수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</a:rPr>
                        <a:t>Integer not null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800" u="none" strike="noStrike" dirty="0">
                          <a:effectLst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533" marR="4533" marT="4533" marB="0" anchor="ctr"/>
                </a:tc>
                <a:extLst>
                  <a:ext uri="{0D108BD9-81ED-4DB2-BD59-A6C34878D82A}">
                    <a16:rowId xmlns:a16="http://schemas.microsoft.com/office/drawing/2014/main" val="4210738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894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</a:t>
            </a:r>
            <a:r>
              <a:rPr kumimoji="1" lang="en-US" altLang="ko-KR" dirty="0"/>
              <a:t>Schema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49B33B-1060-D948-83E6-29AA7395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21794"/>
              </p:ext>
            </p:extLst>
          </p:nvPr>
        </p:nvGraphicFramePr>
        <p:xfrm>
          <a:off x="716170" y="1692432"/>
          <a:ext cx="3688743" cy="4641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164">
                  <a:extLst>
                    <a:ext uri="{9D8B030D-6E8A-4147-A177-3AD203B41FA5}">
                      <a16:colId xmlns:a16="http://schemas.microsoft.com/office/drawing/2014/main" val="2354099442"/>
                    </a:ext>
                  </a:extLst>
                </a:gridCol>
                <a:gridCol w="2973579">
                  <a:extLst>
                    <a:ext uri="{9D8B030D-6E8A-4147-A177-3AD203B41FA5}">
                      <a16:colId xmlns:a16="http://schemas.microsoft.com/office/drawing/2014/main" val="3601160586"/>
                    </a:ext>
                  </a:extLst>
                </a:gridCol>
              </a:tblGrid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Schema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4164496829"/>
                  </a:ext>
                </a:extLst>
              </a:tr>
              <a:tr h="45377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고객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고객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전화번호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생년월일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가입일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909690070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포인트 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적립일자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적립포인트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사용일자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460031948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세탁서비스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서비스 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드라이클리닝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물빨래 횟수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이불세탁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와이셔츠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서비스 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이용 상태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신청일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011558375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런드렛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 err="1">
                          <a:effectLst/>
                        </a:rPr>
                        <a:t>런드렛</a:t>
                      </a:r>
                      <a:r>
                        <a:rPr lang="en-US" sz="800" u="sng" dirty="0">
                          <a:effectLst/>
                        </a:rPr>
                        <a:t> ID,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ko-KR" sz="800" dirty="0">
                          <a:effectLst/>
                        </a:rPr>
                        <a:t>블루투스</a:t>
                      </a:r>
                      <a:r>
                        <a:rPr lang="en-US" sz="800" dirty="0">
                          <a:effectLst/>
                        </a:rPr>
                        <a:t> ID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2858982490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제품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제품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유형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설명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가격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70652648"/>
                  </a:ext>
                </a:extLst>
              </a:tr>
              <a:tr h="353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결제 내역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내역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결제일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이용 서비스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할인 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이용 항목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결제금액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총결제금액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결제금액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총결제금액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할인금액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595351226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 정보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배달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시간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2332452081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배달원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배달원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고용일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전화번호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수용가능 런더리셋수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714582031"/>
                  </a:ext>
                </a:extLst>
              </a:tr>
              <a:tr h="45377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 공장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공장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191654479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세탁물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드라이클리닝 갯수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물빨래 개수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와이셔츠 개수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43327738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 err="1">
                          <a:effectLst/>
                        </a:rPr>
                        <a:t>지역명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일 </a:t>
                      </a:r>
                      <a:r>
                        <a:rPr lang="ko-KR" sz="800" dirty="0" err="1">
                          <a:effectLst/>
                        </a:rPr>
                        <a:t>평균주문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6400918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58C902-4EB9-F94E-8D3E-96C9AB414BE9}"/>
              </a:ext>
            </a:extLst>
          </p:cNvPr>
          <p:cNvSpPr txBox="1"/>
          <p:nvPr/>
        </p:nvSpPr>
        <p:spPr>
          <a:xfrm>
            <a:off x="1001417" y="6454352"/>
            <a:ext cx="319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강한 개체 클래스 스키마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복합 속성 표현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5FDAB0-9A88-5647-B0F2-237C73BBC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825252"/>
              </p:ext>
            </p:extLst>
          </p:nvPr>
        </p:nvGraphicFramePr>
        <p:xfrm>
          <a:off x="4739089" y="1805017"/>
          <a:ext cx="3883275" cy="4528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880">
                  <a:extLst>
                    <a:ext uri="{9D8B030D-6E8A-4147-A177-3AD203B41FA5}">
                      <a16:colId xmlns:a16="http://schemas.microsoft.com/office/drawing/2014/main" val="1794451629"/>
                    </a:ext>
                  </a:extLst>
                </a:gridCol>
                <a:gridCol w="3130395">
                  <a:extLst>
                    <a:ext uri="{9D8B030D-6E8A-4147-A177-3AD203B41FA5}">
                      <a16:colId xmlns:a16="http://schemas.microsoft.com/office/drawing/2014/main" val="2102369056"/>
                    </a:ext>
                  </a:extLst>
                </a:gridCol>
              </a:tblGrid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고객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고객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전화번호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생년월일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가입일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713638757"/>
                  </a:ext>
                </a:extLst>
              </a:tr>
              <a:tr h="47770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포인트 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적립일자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적립포인트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사용일자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173405293"/>
                  </a:ext>
                </a:extLst>
              </a:tr>
              <a:tr h="72866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세탁서비스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서비스 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드라이클리닝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물빨래 횟수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이불세탁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와이셔츠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서비스 금액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이용 상태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신청일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551207664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런드렛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런드렛</a:t>
                      </a:r>
                      <a:r>
                        <a:rPr lang="en-US" sz="800" u="sng">
                          <a:effectLst/>
                        </a:rPr>
                        <a:t> ID,</a:t>
                      </a:r>
                      <a:r>
                        <a:rPr lang="en-US" sz="800">
                          <a:effectLst/>
                        </a:rPr>
                        <a:t> </a:t>
                      </a:r>
                      <a:r>
                        <a:rPr lang="ko-KR" sz="800">
                          <a:effectLst/>
                        </a:rPr>
                        <a:t>블루투스</a:t>
                      </a:r>
                      <a:r>
                        <a:rPr lang="en-US" sz="800">
                          <a:effectLst/>
                        </a:rPr>
                        <a:t> ID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843431392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제품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제품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유형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설명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제품 가격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619393748"/>
                  </a:ext>
                </a:extLst>
              </a:tr>
              <a:tr h="617758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결제 내역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내역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결제일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이용 서비스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할인 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이용 항목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결제금액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총결제금액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결제금액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총결제금액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할인금액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고객</a:t>
                      </a:r>
                      <a:r>
                        <a:rPr lang="en-US" sz="800">
                          <a:effectLst/>
                        </a:rPr>
                        <a:t> ID ref </a:t>
                      </a:r>
                      <a:r>
                        <a:rPr lang="ko-KR" sz="800">
                          <a:effectLst/>
                        </a:rPr>
                        <a:t>고객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이용서비스</a:t>
                      </a:r>
                      <a:r>
                        <a:rPr lang="en-US" sz="800">
                          <a:effectLst/>
                        </a:rPr>
                        <a:t> ref </a:t>
                      </a:r>
                      <a:r>
                        <a:rPr lang="ko-KR" sz="800">
                          <a:effectLst/>
                        </a:rPr>
                        <a:t>신청서비스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2448146865"/>
                  </a:ext>
                </a:extLst>
              </a:tr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 정보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배달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시간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 위치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배달원</a:t>
                      </a:r>
                      <a:r>
                        <a:rPr lang="en-US" sz="800">
                          <a:effectLst/>
                        </a:rPr>
                        <a:t>ID ref </a:t>
                      </a:r>
                      <a:r>
                        <a:rPr lang="ko-KR" sz="800">
                          <a:effectLst/>
                        </a:rPr>
                        <a:t>배달원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010833662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배달원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배달원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고용일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전화번호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수용가능 런더리셋수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411778034"/>
                  </a:ext>
                </a:extLst>
              </a:tr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 공장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공장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377722445"/>
                  </a:ext>
                </a:extLst>
              </a:tr>
              <a:tr h="47770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세탁물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드라이클리닝 갯수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물빨래 개수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와이셔츠 개수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고객</a:t>
                      </a:r>
                      <a:r>
                        <a:rPr lang="en-US" sz="800">
                          <a:effectLst/>
                        </a:rPr>
                        <a:t>ID ref </a:t>
                      </a:r>
                      <a:r>
                        <a:rPr lang="ko-KR" sz="800">
                          <a:effectLst/>
                        </a:rPr>
                        <a:t>고객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535150790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 err="1">
                          <a:effectLst/>
                        </a:rPr>
                        <a:t>지역명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일 </a:t>
                      </a:r>
                      <a:r>
                        <a:rPr lang="ko-KR" sz="800" dirty="0" err="1">
                          <a:effectLst/>
                        </a:rPr>
                        <a:t>평균주문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배달원</a:t>
                      </a:r>
                      <a:r>
                        <a:rPr lang="en-US" sz="800" dirty="0">
                          <a:effectLst/>
                        </a:rPr>
                        <a:t>ID ref </a:t>
                      </a:r>
                      <a:r>
                        <a:rPr lang="ko-KR" sz="800" dirty="0">
                          <a:effectLst/>
                        </a:rPr>
                        <a:t>배달원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26240287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0B63CD-3968-2E49-8F15-3C131BC4237F}"/>
              </a:ext>
            </a:extLst>
          </p:cNvPr>
          <p:cNvSpPr txBox="1"/>
          <p:nvPr/>
        </p:nvSpPr>
        <p:spPr>
          <a:xfrm>
            <a:off x="5861431" y="6454352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1:M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관계 스키마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681F93-A948-4344-9E4D-37D3A2CF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5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49B33B-1060-D948-83E6-29AA7395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10392"/>
              </p:ext>
            </p:extLst>
          </p:nvPr>
        </p:nvGraphicFramePr>
        <p:xfrm>
          <a:off x="716170" y="1692432"/>
          <a:ext cx="3688743" cy="2376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164">
                  <a:extLst>
                    <a:ext uri="{9D8B030D-6E8A-4147-A177-3AD203B41FA5}">
                      <a16:colId xmlns:a16="http://schemas.microsoft.com/office/drawing/2014/main" val="2354099442"/>
                    </a:ext>
                  </a:extLst>
                </a:gridCol>
                <a:gridCol w="2973579">
                  <a:extLst>
                    <a:ext uri="{9D8B030D-6E8A-4147-A177-3AD203B41FA5}">
                      <a16:colId xmlns:a16="http://schemas.microsoft.com/office/drawing/2014/main" val="3601160586"/>
                    </a:ext>
                  </a:extLst>
                </a:gridCol>
              </a:tblGrid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Schema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4164496829"/>
                  </a:ext>
                </a:extLst>
              </a:tr>
              <a:tr h="45377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고객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고객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전화번호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구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도로명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상세주소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이메일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생년월일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가입일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909690070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포인트 번호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적립내역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적립일자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적립내역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적립포인트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사용내역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사용일자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사용내역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사용포인트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460031948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세탁서비스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서비스 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구성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드라이클리닝 횟수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구성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물빨래 횟수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구성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이불세탁 횟수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구성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와이셔츠 횟수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서비스 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이용 상태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신청일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011558375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 err="1">
                          <a:effectLst/>
                        </a:rPr>
                        <a:t>런드렛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 err="1">
                          <a:solidFill>
                            <a:srgbClr val="FF0000"/>
                          </a:solidFill>
                          <a:effectLst/>
                        </a:rPr>
                        <a:t>런드렛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u="sng" dirty="0">
                          <a:effectLst/>
                        </a:rPr>
                        <a:t>,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ko-KR" sz="800" dirty="0">
                          <a:effectLst/>
                        </a:rPr>
                        <a:t>블루투스</a:t>
                      </a:r>
                      <a:r>
                        <a:rPr lang="en-US" sz="800" dirty="0">
                          <a:effectLst/>
                        </a:rPr>
                        <a:t> ID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28589824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58C902-4EB9-F94E-8D3E-96C9AB414BE9}"/>
              </a:ext>
            </a:extLst>
          </p:cNvPr>
          <p:cNvSpPr txBox="1"/>
          <p:nvPr/>
        </p:nvSpPr>
        <p:spPr>
          <a:xfrm>
            <a:off x="1001417" y="6454352"/>
            <a:ext cx="319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강한 개체 클래스 스키마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복합 속성 표현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681F93-A948-4344-9E4D-37D3A2CF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ACA357-E951-49A5-BF60-AA04CFA4E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80819"/>
              </p:ext>
            </p:extLst>
          </p:nvPr>
        </p:nvGraphicFramePr>
        <p:xfrm>
          <a:off x="4739089" y="1679732"/>
          <a:ext cx="3688743" cy="2599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164">
                  <a:extLst>
                    <a:ext uri="{9D8B030D-6E8A-4147-A177-3AD203B41FA5}">
                      <a16:colId xmlns:a16="http://schemas.microsoft.com/office/drawing/2014/main" val="2991383658"/>
                    </a:ext>
                  </a:extLst>
                </a:gridCol>
                <a:gridCol w="2973579">
                  <a:extLst>
                    <a:ext uri="{9D8B030D-6E8A-4147-A177-3AD203B41FA5}">
                      <a16:colId xmlns:a16="http://schemas.microsoft.com/office/drawing/2014/main" val="3118920674"/>
                    </a:ext>
                  </a:extLst>
                </a:gridCol>
              </a:tblGrid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제품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제품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유형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설명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가격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784345259"/>
                  </a:ext>
                </a:extLst>
              </a:tr>
              <a:tr h="353400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결제 내역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내역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결제일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이용 서비스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할인 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이용 항목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결제금액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총결제금액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결제금액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총결제금액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할인금액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119065466"/>
                  </a:ext>
                </a:extLst>
              </a:tr>
              <a:tr h="586812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 정보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배달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시간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구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도로명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상세주소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1910827659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배달원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배달원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고용일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전화번호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수용가능 </a:t>
                      </a:r>
                      <a:r>
                        <a:rPr lang="ko-KR" sz="800" dirty="0" err="1">
                          <a:effectLst/>
                        </a:rPr>
                        <a:t>런더리셋수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868232992"/>
                  </a:ext>
                </a:extLst>
              </a:tr>
              <a:tr h="45377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 공장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공장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공장 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공장 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구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공장 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도로명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공장 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상세주소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이름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3921357146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>
                          <a:solidFill>
                            <a:srgbClr val="FF0000"/>
                          </a:solidFill>
                          <a:effectLst/>
                        </a:rPr>
                        <a:t>세탁물</a:t>
                      </a:r>
                      <a:r>
                        <a:rPr lang="en-US" sz="1000" b="1" u="sng" dirty="0">
                          <a:solidFill>
                            <a:srgbClr val="FF0000"/>
                          </a:solidFill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드라이클리닝 </a:t>
                      </a:r>
                      <a:r>
                        <a:rPr lang="ko-KR" sz="800" dirty="0" err="1">
                          <a:effectLst/>
                        </a:rPr>
                        <a:t>갯수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물빨래 개수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와이셔츠 개수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829198882"/>
                  </a:ext>
                </a:extLst>
              </a:tr>
              <a:tr h="22165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u="sng" dirty="0" err="1">
                          <a:solidFill>
                            <a:srgbClr val="FF0000"/>
                          </a:solidFill>
                          <a:effectLst/>
                        </a:rPr>
                        <a:t>지역명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일 </a:t>
                      </a:r>
                      <a:r>
                        <a:rPr lang="ko-KR" sz="800" dirty="0" err="1">
                          <a:effectLst/>
                        </a:rPr>
                        <a:t>평균주문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1822" marR="41822" marT="41822" marB="41822"/>
                </a:tc>
                <a:extLst>
                  <a:ext uri="{0D108BD9-81ED-4DB2-BD59-A6C34878D82A}">
                    <a16:rowId xmlns:a16="http://schemas.microsoft.com/office/drawing/2014/main" val="21248112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C2867ED-7908-48BA-9BC4-EB11368B137E}"/>
              </a:ext>
            </a:extLst>
          </p:cNvPr>
          <p:cNvSpPr txBox="1"/>
          <p:nvPr/>
        </p:nvSpPr>
        <p:spPr>
          <a:xfrm>
            <a:off x="716170" y="1202492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</a:t>
            </a:r>
            <a:r>
              <a:rPr kumimoji="1" lang="en-US" altLang="ko-KR" dirty="0"/>
              <a:t>Schema – </a:t>
            </a:r>
            <a:r>
              <a:rPr kumimoji="1" lang="ko-KR" altLang="en-US" dirty="0"/>
              <a:t>강한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개체 클래스 스키마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345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5FDAB0-9A88-5647-B0F2-237C73BBC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852396"/>
              </p:ext>
            </p:extLst>
          </p:nvPr>
        </p:nvGraphicFramePr>
        <p:xfrm>
          <a:off x="4739089" y="1805017"/>
          <a:ext cx="3883275" cy="2478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880">
                  <a:extLst>
                    <a:ext uri="{9D8B030D-6E8A-4147-A177-3AD203B41FA5}">
                      <a16:colId xmlns:a16="http://schemas.microsoft.com/office/drawing/2014/main" val="1794451629"/>
                    </a:ext>
                  </a:extLst>
                </a:gridCol>
                <a:gridCol w="3130395">
                  <a:extLst>
                    <a:ext uri="{9D8B030D-6E8A-4147-A177-3AD203B41FA5}">
                      <a16:colId xmlns:a16="http://schemas.microsoft.com/office/drawing/2014/main" val="2102369056"/>
                    </a:ext>
                  </a:extLst>
                </a:gridCol>
              </a:tblGrid>
              <a:tr h="617758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결제 내역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>
                          <a:effectLst/>
                        </a:rPr>
                        <a:t>내역</a:t>
                      </a:r>
                      <a:r>
                        <a:rPr lang="en-US" sz="800" u="sng" dirty="0"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결제일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이용 서비스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할인 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이용 항목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결제금액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총결제금액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결제금액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총결제금액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할인금액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고객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 ID ref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고객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,</a:t>
                      </a:r>
                      <a:r>
                        <a:rPr lang="ko-Kore-KR" altLang="en-US" sz="1000" b="1" dirty="0">
                          <a:solidFill>
                            <a:srgbClr val="0039AE"/>
                          </a:solidFill>
                          <a:effectLst/>
                        </a:rPr>
                        <a:t> </a:t>
                      </a:r>
                      <a:r>
                        <a:rPr lang="ko-KR" sz="1000" b="1" dirty="0" err="1">
                          <a:solidFill>
                            <a:srgbClr val="0039AE"/>
                          </a:solidFill>
                          <a:effectLst/>
                        </a:rPr>
                        <a:t>이용서비스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 ref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신청서비스</a:t>
                      </a:r>
                      <a:endParaRPr lang="ko-Kore-KR" sz="1000" b="1" dirty="0">
                        <a:solidFill>
                          <a:srgbClr val="0039AE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2448146865"/>
                  </a:ext>
                </a:extLst>
              </a:tr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 정보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>
                          <a:effectLst/>
                        </a:rPr>
                        <a:t>배달</a:t>
                      </a:r>
                      <a:r>
                        <a:rPr lang="en-US" sz="800" u="sng" dirty="0"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시간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구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 err="1">
                          <a:effectLst/>
                        </a:rPr>
                        <a:t>도로명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배달 위치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 err="1">
                          <a:effectLst/>
                        </a:rPr>
                        <a:t>상세주소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배달원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ID ref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배달원</a:t>
                      </a:r>
                      <a:endParaRPr lang="ko-Kore-KR" sz="700" b="1" dirty="0">
                        <a:solidFill>
                          <a:srgbClr val="0039AE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010833662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배달원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배달원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고용일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전화번호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수용가능 런더리셋수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411778034"/>
                  </a:ext>
                </a:extLst>
              </a:tr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 공장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공장</a:t>
                      </a:r>
                      <a:r>
                        <a:rPr lang="en-US" sz="800" u="sng">
                          <a:effectLst/>
                        </a:rPr>
                        <a:t> ID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구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도로명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공장 주소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상세주소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377722445"/>
                  </a:ext>
                </a:extLst>
              </a:tr>
              <a:tr h="47770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>
                          <a:effectLst/>
                        </a:rPr>
                        <a:t>세탁물</a:t>
                      </a:r>
                      <a:r>
                        <a:rPr lang="en-US" sz="800" u="sng" dirty="0"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드라이클리닝 </a:t>
                      </a:r>
                      <a:r>
                        <a:rPr lang="ko-KR" sz="800" dirty="0" err="1">
                          <a:effectLst/>
                        </a:rPr>
                        <a:t>갯수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물빨래 개수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와이셔츠 개수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고객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ID ref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고객</a:t>
                      </a:r>
                      <a:endParaRPr lang="ko-Kore-KR" sz="900" b="1" dirty="0">
                        <a:solidFill>
                          <a:srgbClr val="0039AE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535150790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구역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 err="1">
                          <a:effectLst/>
                        </a:rPr>
                        <a:t>지역명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일 </a:t>
                      </a:r>
                      <a:r>
                        <a:rPr lang="ko-KR" sz="800" dirty="0" err="1">
                          <a:effectLst/>
                        </a:rPr>
                        <a:t>평균주문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배달원</a:t>
                      </a:r>
                      <a:r>
                        <a:rPr lang="en-US" sz="1000" b="1" dirty="0">
                          <a:solidFill>
                            <a:srgbClr val="0039AE"/>
                          </a:solidFill>
                          <a:effectLst/>
                        </a:rPr>
                        <a:t>ID ref </a:t>
                      </a:r>
                      <a:r>
                        <a:rPr lang="ko-KR" sz="1000" b="1" dirty="0">
                          <a:solidFill>
                            <a:srgbClr val="0039AE"/>
                          </a:solidFill>
                          <a:effectLst/>
                        </a:rPr>
                        <a:t>배달원</a:t>
                      </a:r>
                      <a:endParaRPr lang="ko-Kore-KR" sz="700" b="1" dirty="0">
                        <a:solidFill>
                          <a:srgbClr val="0039AE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26240287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0B63CD-3968-2E49-8F15-3C131BC4237F}"/>
              </a:ext>
            </a:extLst>
          </p:cNvPr>
          <p:cNvSpPr txBox="1"/>
          <p:nvPr/>
        </p:nvSpPr>
        <p:spPr>
          <a:xfrm>
            <a:off x="604761" y="6454352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1:M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관계 스키마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681F93-A948-4344-9E4D-37D3A2CF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E54A7F2-DA88-465B-8064-8B761EB8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96612"/>
              </p:ext>
            </p:extLst>
          </p:nvPr>
        </p:nvGraphicFramePr>
        <p:xfrm>
          <a:off x="521637" y="1805017"/>
          <a:ext cx="3883275" cy="2154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880">
                  <a:extLst>
                    <a:ext uri="{9D8B030D-6E8A-4147-A177-3AD203B41FA5}">
                      <a16:colId xmlns:a16="http://schemas.microsoft.com/office/drawing/2014/main" val="3487621132"/>
                    </a:ext>
                  </a:extLst>
                </a:gridCol>
                <a:gridCol w="3130395">
                  <a:extLst>
                    <a:ext uri="{9D8B030D-6E8A-4147-A177-3AD203B41FA5}">
                      <a16:colId xmlns:a16="http://schemas.microsoft.com/office/drawing/2014/main" val="290250920"/>
                    </a:ext>
                  </a:extLst>
                </a:gridCol>
              </a:tblGrid>
              <a:tr h="37203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>
                          <a:effectLst/>
                        </a:rPr>
                        <a:t>고객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>
                          <a:effectLst/>
                        </a:rPr>
                        <a:t>고객</a:t>
                      </a:r>
                      <a:r>
                        <a:rPr lang="en-US" sz="800" u="sng" dirty="0"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전화번호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시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구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도로명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주소</a:t>
                      </a:r>
                      <a:r>
                        <a:rPr lang="en-US" sz="800" dirty="0">
                          <a:effectLst/>
                        </a:rPr>
                        <a:t>_</a:t>
                      </a:r>
                      <a:r>
                        <a:rPr lang="ko-KR" sz="800" dirty="0">
                          <a:effectLst/>
                        </a:rPr>
                        <a:t>상세주소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이메일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생년월일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가입일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393518451"/>
                  </a:ext>
                </a:extLst>
              </a:tr>
              <a:tr h="47770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포인트 번호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적립일자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적립내역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적립포인트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사용일자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사용내역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사용포인트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213715694"/>
                  </a:ext>
                </a:extLst>
              </a:tr>
              <a:tr h="728664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세탁서비스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서비스 이름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드라이클리닝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물빨래 횟수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이불세탁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구성</a:t>
                      </a:r>
                      <a:r>
                        <a:rPr lang="en-US" sz="800">
                          <a:effectLst/>
                        </a:rPr>
                        <a:t>_</a:t>
                      </a:r>
                      <a:r>
                        <a:rPr lang="ko-KR" sz="800">
                          <a:effectLst/>
                        </a:rPr>
                        <a:t>와이셔츠 횟수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서비스 금액</a:t>
                      </a:r>
                      <a:r>
                        <a:rPr lang="en-US" sz="800">
                          <a:effectLst/>
                        </a:rPr>
                        <a:t>,</a:t>
                      </a:r>
                      <a:endParaRPr lang="ko-Kore-KR" sz="7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이용 상태</a:t>
                      </a:r>
                      <a:r>
                        <a:rPr lang="en-US" sz="800">
                          <a:effectLst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신청일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1009289233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dirty="0" err="1">
                          <a:effectLst/>
                        </a:rPr>
                        <a:t>런드렛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>
                          <a:effectLst/>
                        </a:rPr>
                        <a:t>런드렛</a:t>
                      </a:r>
                      <a:r>
                        <a:rPr lang="en-US" sz="800" u="sng">
                          <a:effectLst/>
                        </a:rPr>
                        <a:t> ID,</a:t>
                      </a:r>
                      <a:r>
                        <a:rPr lang="en-US" sz="800">
                          <a:effectLst/>
                        </a:rPr>
                        <a:t> </a:t>
                      </a:r>
                      <a:r>
                        <a:rPr lang="ko-KR" sz="800">
                          <a:effectLst/>
                        </a:rPr>
                        <a:t>블루투스</a:t>
                      </a:r>
                      <a:r>
                        <a:rPr lang="en-US" sz="800">
                          <a:effectLst/>
                        </a:rPr>
                        <a:t> ID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971319126"/>
                  </a:ext>
                </a:extLst>
              </a:tr>
              <a:tr h="233349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>
                          <a:effectLst/>
                        </a:rPr>
                        <a:t>제품</a:t>
                      </a:r>
                      <a:endParaRPr lang="ko-Kore-KR" sz="7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sz="800" u="sng" dirty="0">
                          <a:effectLst/>
                        </a:rPr>
                        <a:t>제품</a:t>
                      </a:r>
                      <a:r>
                        <a:rPr lang="en-US" sz="800" u="sng" dirty="0">
                          <a:effectLst/>
                        </a:rPr>
                        <a:t> ID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유형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이름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설명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ko-KR" sz="800" dirty="0">
                          <a:effectLst/>
                        </a:rPr>
                        <a:t>제품 가격</a:t>
                      </a:r>
                      <a:r>
                        <a:rPr lang="en-US" sz="800" dirty="0">
                          <a:effectLst/>
                        </a:rPr>
                        <a:t>,</a:t>
                      </a:r>
                      <a:endParaRPr lang="ko-Kore-KR" sz="7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맑은 고딕" panose="020B0503020000020004" pitchFamily="34" charset="-127"/>
                      </a:endParaRPr>
                    </a:p>
                  </a:txBody>
                  <a:tcPr marL="44028" marR="44028" marT="44028" marB="44028"/>
                </a:tc>
                <a:extLst>
                  <a:ext uri="{0D108BD9-81ED-4DB2-BD59-A6C34878D82A}">
                    <a16:rowId xmlns:a16="http://schemas.microsoft.com/office/drawing/2014/main" val="34583858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CC26D8-016E-4D99-AFD6-BD4390FBF965}"/>
              </a:ext>
            </a:extLst>
          </p:cNvPr>
          <p:cNvSpPr txBox="1"/>
          <p:nvPr/>
        </p:nvSpPr>
        <p:spPr>
          <a:xfrm>
            <a:off x="716170" y="1202492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</a:t>
            </a:r>
            <a:r>
              <a:rPr kumimoji="1" lang="en-US" altLang="ko-KR" dirty="0"/>
              <a:t>Schema – 1:M </a:t>
            </a:r>
            <a:r>
              <a:rPr kumimoji="1" lang="ko-KR" altLang="en-US" dirty="0"/>
              <a:t>관계 클래스 스키마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6602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78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DB System Design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136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en-US" altLang="ko-KR" dirty="0"/>
              <a:t>Table </a:t>
            </a:r>
            <a:r>
              <a:rPr kumimoji="1" lang="ko-KR" altLang="en-US" dirty="0"/>
              <a:t>정의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E1D93-5F92-C94D-BC8E-4BB260A293E2}"/>
              </a:ext>
            </a:extLst>
          </p:cNvPr>
          <p:cNvSpPr txBox="1"/>
          <p:nvPr/>
        </p:nvSpPr>
        <p:spPr>
          <a:xfrm>
            <a:off x="5957425" y="6072587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29 ,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최종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26.png">
            <a:extLst>
              <a:ext uri="{FF2B5EF4-FFF2-40B4-BE49-F238E27FC236}">
                <a16:creationId xmlns:a16="http://schemas.microsoft.com/office/drawing/2014/main" id="{7766A3DE-E50B-1D4C-B525-61F47B7E68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87413" y="1571824"/>
            <a:ext cx="6769174" cy="4393041"/>
          </a:xfrm>
          <a:prstGeom prst="rect">
            <a:avLst/>
          </a:prstGeom>
          <a:ln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3F50-04DD-4710-A6C7-95632D9C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10D6E-361E-4341-84C6-71FE4CEDFDB8}"/>
              </a:ext>
            </a:extLst>
          </p:cNvPr>
          <p:cNvSpPr txBox="1"/>
          <p:nvPr/>
        </p:nvSpPr>
        <p:spPr>
          <a:xfrm>
            <a:off x="658368" y="524256"/>
            <a:ext cx="292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Problem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Definition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773A4-0406-A142-A3D5-FCB0C86647A4}"/>
              </a:ext>
            </a:extLst>
          </p:cNvPr>
          <p:cNvSpPr txBox="1"/>
          <p:nvPr/>
        </p:nvSpPr>
        <p:spPr>
          <a:xfrm>
            <a:off x="716170" y="120249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프로젝트 정의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sz="1400" dirty="0"/>
              <a:t>프로젝트 범위</a:t>
            </a:r>
            <a:endParaRPr kumimoji="1" lang="ko-Kore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FC26A7F-8F67-0940-8153-AB61D938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68" y="1657590"/>
            <a:ext cx="6725063" cy="433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C4304-A83C-9645-9D35-659C9A31589A}"/>
              </a:ext>
            </a:extLst>
          </p:cNvPr>
          <p:cNvSpPr txBox="1"/>
          <p:nvPr/>
        </p:nvSpPr>
        <p:spPr>
          <a:xfrm>
            <a:off x="6227012" y="5735211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 Diagram&gt;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1AC87-0713-4A6A-83A7-3AF3C364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7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92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Problem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Definition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28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시스템 분석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Rich Picture</a:t>
            </a:r>
            <a:endParaRPr kumimoji="1" lang="ko-Kore-KR" altLang="en-US" dirty="0"/>
          </a:p>
        </p:txBody>
      </p:sp>
      <p:pic>
        <p:nvPicPr>
          <p:cNvPr id="4" name="image15.jpg">
            <a:extLst>
              <a:ext uri="{FF2B5EF4-FFF2-40B4-BE49-F238E27FC236}">
                <a16:creationId xmlns:a16="http://schemas.microsoft.com/office/drawing/2014/main" id="{5850481E-3EC9-F644-A26D-A531BD1C20A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38133" y="2242235"/>
            <a:ext cx="6667734" cy="2991502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6227012" y="5735211"/>
            <a:ext cx="1771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전체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 Picture&gt;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A9930-A718-42F4-B601-A368887C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4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92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Problem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Definition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34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시스템 분석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심화 </a:t>
            </a:r>
            <a:r>
              <a:rPr kumimoji="1" lang="en-US" altLang="ko-KR" dirty="0"/>
              <a:t>Rich Picture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2357838" y="5149217"/>
            <a:ext cx="1771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고객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 Picture&gt;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13.jpg">
            <a:extLst>
              <a:ext uri="{FF2B5EF4-FFF2-40B4-BE49-F238E27FC236}">
                <a16:creationId xmlns:a16="http://schemas.microsoft.com/office/drawing/2014/main" id="{245A41F0-C21C-7B43-93F5-E6CF1BD5D69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79982" y="2449678"/>
            <a:ext cx="3260090" cy="2599690"/>
          </a:xfrm>
          <a:prstGeom prst="rect">
            <a:avLst/>
          </a:prstGeom>
          <a:ln/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98F8505-E821-EE4A-BE46-0847C3BD470B}"/>
              </a:ext>
            </a:extLst>
          </p:cNvPr>
          <p:cNvCxnSpPr>
            <a:cxnSpLocks/>
          </p:cNvCxnSpPr>
          <p:nvPr/>
        </p:nvCxnSpPr>
        <p:spPr>
          <a:xfrm>
            <a:off x="4572000" y="1571824"/>
            <a:ext cx="0" cy="4206299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16.jpg" descr="텍스트이(가) 표시된 사진&#10;&#10;자동 생성된 설명">
            <a:extLst>
              <a:ext uri="{FF2B5EF4-FFF2-40B4-BE49-F238E27FC236}">
                <a16:creationId xmlns:a16="http://schemas.microsoft.com/office/drawing/2014/main" id="{30A3C13A-3801-8547-8CCF-3FB57CDB516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014524" y="2143169"/>
            <a:ext cx="3612659" cy="2812732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6714480" y="5149217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배달원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 Picture&gt;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D03609-D854-4DB3-AB6B-DE5D516B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4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2922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Problem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Definition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341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/>
              <a:t>시스템 분석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심화 </a:t>
            </a:r>
            <a:r>
              <a:rPr kumimoji="1" lang="en-US" altLang="ko-KR" dirty="0"/>
              <a:t>Rich Picture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787772" y="3527420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세탁물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 Picture&gt;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5646708" y="5845799"/>
            <a:ext cx="2053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관련상품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 Picture&gt;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image19.jpg">
            <a:extLst>
              <a:ext uri="{FF2B5EF4-FFF2-40B4-BE49-F238E27FC236}">
                <a16:creationId xmlns:a16="http://schemas.microsoft.com/office/drawing/2014/main" id="{966C1939-1111-CE4F-9238-D613C46636F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84972" y="2019601"/>
            <a:ext cx="5774055" cy="1529715"/>
          </a:xfrm>
          <a:prstGeom prst="rect">
            <a:avLst/>
          </a:prstGeom>
          <a:ln/>
        </p:spPr>
      </p:pic>
      <p:pic>
        <p:nvPicPr>
          <p:cNvPr id="10" name="image24.jpg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C18D57EE-990C-B64F-9315-6C488BCC29E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27517" y="4330689"/>
            <a:ext cx="5731510" cy="1515110"/>
          </a:xfrm>
          <a:prstGeom prst="rect">
            <a:avLst/>
          </a:prstGeom>
          <a:ln/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97133B-A299-1D4C-A149-02E5BF0FE086}"/>
              </a:ext>
            </a:extLst>
          </p:cNvPr>
          <p:cNvCxnSpPr>
            <a:cxnSpLocks/>
          </p:cNvCxnSpPr>
          <p:nvPr/>
        </p:nvCxnSpPr>
        <p:spPr>
          <a:xfrm flipH="1">
            <a:off x="1231761" y="4081671"/>
            <a:ext cx="6680475" cy="0"/>
          </a:xfrm>
          <a:prstGeom prst="line">
            <a:avLst/>
          </a:prstGeom>
          <a:ln cmpd="dbl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4BFAD-ACA9-452E-9EE8-9048D453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58368" y="524256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BA80-BD1E-6A43-BAEE-45969FE73DE0}"/>
              </a:ext>
            </a:extLst>
          </p:cNvPr>
          <p:cNvSpPr txBox="1"/>
          <p:nvPr/>
        </p:nvSpPr>
        <p:spPr>
          <a:xfrm>
            <a:off x="716170" y="120249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✓</a:t>
            </a:r>
            <a:r>
              <a:rPr kumimoji="1" lang="ko-KR" altLang="en-US" sz="1400" dirty="0"/>
              <a:t> </a:t>
            </a:r>
            <a:r>
              <a:rPr kumimoji="1" lang="ko-KR" altLang="en-US" dirty="0" err="1"/>
              <a:t>업무조사</a:t>
            </a:r>
            <a:r>
              <a:rPr kumimoji="1" lang="ko-KR" altLang="en-US" dirty="0"/>
              <a:t> 및 프로세스 모델링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F8DF8-8A31-1C4A-A784-4B7C0FEFAD46}"/>
              </a:ext>
            </a:extLst>
          </p:cNvPr>
          <p:cNvSpPr txBox="1"/>
          <p:nvPr/>
        </p:nvSpPr>
        <p:spPr>
          <a:xfrm>
            <a:off x="5236506" y="4666200"/>
            <a:ext cx="2675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7,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회원정보 관리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Swim-Lane Chart&gt;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3A90A-061F-0041-AAC5-DF29C102D72A}"/>
              </a:ext>
            </a:extLst>
          </p:cNvPr>
          <p:cNvSpPr txBox="1"/>
          <p:nvPr/>
        </p:nvSpPr>
        <p:spPr>
          <a:xfrm>
            <a:off x="1438005" y="2544108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a. </a:t>
            </a:r>
            <a:r>
              <a:rPr kumimoji="1" lang="ko-Kore-KR" altLang="en-US" sz="1400" dirty="0"/>
              <a:t>회원정보</a:t>
            </a:r>
            <a:r>
              <a:rPr kumimoji="1" lang="ko-KR" altLang="en-US" sz="1400" dirty="0"/>
              <a:t> 관리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9C29B7-D7BC-724F-B8CE-C26EB86333F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51"/>
          <a:stretch/>
        </p:blipFill>
        <p:spPr bwMode="auto">
          <a:xfrm>
            <a:off x="1771650" y="2902071"/>
            <a:ext cx="5934345" cy="17641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26926-A21A-49A2-A4D6-B4CD0160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9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20CC0-93B7-814F-BDB6-11F69371B39F}"/>
              </a:ext>
            </a:extLst>
          </p:cNvPr>
          <p:cNvSpPr txBox="1"/>
          <p:nvPr/>
        </p:nvSpPr>
        <p:spPr>
          <a:xfrm>
            <a:off x="679975" y="508765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03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Requirement Analysis</a:t>
            </a:r>
            <a:endParaRPr kumimoji="1" lang="ko-Kore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B9055-CF41-E04D-A086-398E22645E79}"/>
              </a:ext>
            </a:extLst>
          </p:cNvPr>
          <p:cNvSpPr txBox="1"/>
          <p:nvPr/>
        </p:nvSpPr>
        <p:spPr>
          <a:xfrm>
            <a:off x="4415316" y="6349235"/>
            <a:ext cx="31454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그림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8,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웰컴키트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배송 및 수령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Swim-Lane Chart&gt;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3A90A-061F-0041-AAC5-DF29C102D72A}"/>
              </a:ext>
            </a:extLst>
          </p:cNvPr>
          <p:cNvSpPr txBox="1"/>
          <p:nvPr/>
        </p:nvSpPr>
        <p:spPr>
          <a:xfrm>
            <a:off x="1263084" y="1069119"/>
            <a:ext cx="21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b. </a:t>
            </a:r>
            <a:r>
              <a:rPr kumimoji="1" lang="ko-KR" altLang="en-US" sz="1400" dirty="0" err="1"/>
              <a:t>웰컴키트</a:t>
            </a:r>
            <a:r>
              <a:rPr kumimoji="1" lang="ko-KR" altLang="en-US" sz="1400" dirty="0"/>
              <a:t> 배송 및 수령</a:t>
            </a:r>
            <a:endParaRPr kumimoji="1" lang="ko-Kore-KR" altLang="en-US" sz="1400" dirty="0"/>
          </a:p>
        </p:txBody>
      </p:sp>
      <p:pic>
        <p:nvPicPr>
          <p:cNvPr id="10" name="image17.png">
            <a:extLst>
              <a:ext uri="{FF2B5EF4-FFF2-40B4-BE49-F238E27FC236}">
                <a16:creationId xmlns:a16="http://schemas.microsoft.com/office/drawing/2014/main" id="{9D2CF545-DD69-F746-B37F-B5CA6B95072C}"/>
              </a:ext>
            </a:extLst>
          </p:cNvPr>
          <p:cNvPicPr/>
          <p:nvPr/>
        </p:nvPicPr>
        <p:blipFill rotWithShape="1">
          <a:blip r:embed="rId3"/>
          <a:srcRect b="24593"/>
          <a:stretch/>
        </p:blipFill>
        <p:spPr bwMode="auto">
          <a:xfrm>
            <a:off x="1704022" y="1455671"/>
            <a:ext cx="5735955" cy="2434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12.png">
            <a:extLst>
              <a:ext uri="{FF2B5EF4-FFF2-40B4-BE49-F238E27FC236}">
                <a16:creationId xmlns:a16="http://schemas.microsoft.com/office/drawing/2014/main" id="{8E926786-0F07-2D49-8C7B-DEDEB16AE74B}"/>
              </a:ext>
            </a:extLst>
          </p:cNvPr>
          <p:cNvPicPr/>
          <p:nvPr/>
        </p:nvPicPr>
        <p:blipFill rotWithShape="1">
          <a:blip r:embed="rId4"/>
          <a:srcRect b="24415"/>
          <a:stretch/>
        </p:blipFill>
        <p:spPr bwMode="auto">
          <a:xfrm>
            <a:off x="1710689" y="3914645"/>
            <a:ext cx="5722620" cy="2434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7CA3F6-9BF6-47ED-942B-495B241C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0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791FCDBD9C4340A4E40754B0107388" ma:contentTypeVersion="2" ma:contentTypeDescription="새 문서를 만듭니다." ma:contentTypeScope="" ma:versionID="10f3fc9ad88bc014dc779fa74fc1a29e">
  <xsd:schema xmlns:xsd="http://www.w3.org/2001/XMLSchema" xmlns:xs="http://www.w3.org/2001/XMLSchema" xmlns:p="http://schemas.microsoft.com/office/2006/metadata/properties" xmlns:ns3="f1a8bedf-402d-4265-838d-40763c3b4aae" targetNamespace="http://schemas.microsoft.com/office/2006/metadata/properties" ma:root="true" ma:fieldsID="71d2b24dc713ef0150e482482f70b949" ns3:_="">
    <xsd:import namespace="f1a8bedf-402d-4265-838d-40763c3b4a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8bedf-402d-4265-838d-40763c3b4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F8B8BD-B9EA-4C69-9379-BCD4ADED2E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BB2D7-E8CC-4C79-9FDA-A82D5F639F3A}">
  <ds:schemaRefs>
    <ds:schemaRef ds:uri="http://www.w3.org/XML/1998/namespace"/>
    <ds:schemaRef ds:uri="f1a8bedf-402d-4265-838d-40763c3b4aa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960D9AA-9878-4E13-857B-24ECC7319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8bedf-402d-4265-838d-40763c3b4a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4899</Words>
  <Application>Microsoft Macintosh PowerPoint</Application>
  <PresentationFormat>화면 슬라이드 쇼(4:3)</PresentationFormat>
  <Paragraphs>1216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김로운</dc:creator>
  <cp:lastModifiedBy>배주한</cp:lastModifiedBy>
  <cp:revision>39</cp:revision>
  <dcterms:created xsi:type="dcterms:W3CDTF">2020-06-01T00:25:21Z</dcterms:created>
  <dcterms:modified xsi:type="dcterms:W3CDTF">2020-06-02T00:12:04Z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0x0101001B791FCDBD9C4340A4E40754B0107388</vt:lpwstr>
  </property>
</Properties>
</file>